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70" r:id="rId13"/>
    <p:sldId id="268" r:id="rId14"/>
    <p:sldId id="271" r:id="rId15"/>
    <p:sldId id="274" r:id="rId16"/>
    <p:sldId id="273" r:id="rId17"/>
    <p:sldId id="269" r:id="rId18"/>
    <p:sldId id="275" r:id="rId19"/>
    <p:sldId id="277" r:id="rId20"/>
    <p:sldId id="276" r:id="rId2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D7F"/>
    <a:srgbClr val="EBFFEB"/>
    <a:srgbClr val="FFFFCC"/>
    <a:srgbClr val="9BBB59"/>
    <a:srgbClr val="CCFFCC"/>
    <a:srgbClr val="CCECFF"/>
    <a:srgbClr val="CCCCFF"/>
    <a:srgbClr val="666633"/>
    <a:srgbClr val="C0504D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718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12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56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latin typeface="+mn-lt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Sheet1!$A$1:$A$7</c:f>
              <c:strCache>
                <c:ptCount val="7"/>
                <c:pt idx="0">
                  <c:v>Зърнени култури</c:v>
                </c:pt>
                <c:pt idx="1">
                  <c:v>Трайни насаждения</c:v>
                </c:pt>
                <c:pt idx="2">
                  <c:v>Зеленчуци, дини и пъпеши</c:v>
                </c:pt>
                <c:pt idx="3">
                  <c:v>Тютюн</c:v>
                </c:pt>
                <c:pt idx="4">
                  <c:v>Свине и птици</c:v>
                </c:pt>
                <c:pt idx="5">
                  <c:v>Преживни животни</c:v>
                </c:pt>
                <c:pt idx="6">
                  <c:v>Пчелни семейства</c:v>
                </c:pt>
              </c:strCache>
            </c:strRef>
          </c:cat>
          <c:val>
            <c:numRef>
              <c:f>Sheet1!$B$1:$B$7</c:f>
              <c:numCache>
                <c:formatCode>General</c:formatCode>
                <c:ptCount val="7"/>
                <c:pt idx="0">
                  <c:v>18</c:v>
                </c:pt>
                <c:pt idx="1">
                  <c:v>11</c:v>
                </c:pt>
                <c:pt idx="2">
                  <c:v>14</c:v>
                </c:pt>
                <c:pt idx="3">
                  <c:v>15</c:v>
                </c:pt>
                <c:pt idx="4">
                  <c:v>12</c:v>
                </c:pt>
                <c:pt idx="5">
                  <c:v>17</c:v>
                </c:pt>
                <c:pt idx="6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5981056"/>
        <c:axId val="46004480"/>
      </c:barChart>
      <c:catAx>
        <c:axId val="45981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+mn-lt"/>
              </a:defRPr>
            </a:pPr>
            <a:endParaRPr lang="bg-BG"/>
          </a:p>
        </c:txPr>
        <c:crossAx val="46004480"/>
        <c:crosses val="autoZero"/>
        <c:auto val="1"/>
        <c:lblAlgn val="ctr"/>
        <c:lblOffset val="100"/>
        <c:noMultiLvlLbl val="0"/>
      </c:catAx>
      <c:valAx>
        <c:axId val="46004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598105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6">
          <a:lumMod val="50000"/>
        </a:schemeClr>
      </a:solidFill>
    </a:ln>
  </c:spPr>
  <c:txPr>
    <a:bodyPr/>
    <a:lstStyle/>
    <a:p>
      <a:pPr>
        <a:defRPr sz="900">
          <a:latin typeface="Times New Roman" pitchFamily="18" charset="0"/>
          <a:cs typeface="Times New Roman" pitchFamily="18" charset="0"/>
        </a:defRPr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BBB59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Ниви</c:v>
                </c:pt>
                <c:pt idx="1">
                  <c:v>Овощни градини</c:v>
                </c:pt>
                <c:pt idx="2">
                  <c:v>Лозя</c:v>
                </c:pt>
                <c:pt idx="3">
                  <c:v>Други трайни насаждения</c:v>
                </c:pt>
                <c:pt idx="4">
                  <c:v>Оранжерии</c:v>
                </c:pt>
                <c:pt idx="5">
                  <c:v>Пасища и ливади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137</c:v>
                </c:pt>
                <c:pt idx="1">
                  <c:v>26</c:v>
                </c:pt>
                <c:pt idx="2">
                  <c:v>24</c:v>
                </c:pt>
                <c:pt idx="3">
                  <c:v>12</c:v>
                </c:pt>
                <c:pt idx="4">
                  <c:v>14</c:v>
                </c:pt>
                <c:pt idx="5">
                  <c:v>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7790720"/>
        <c:axId val="47826432"/>
      </c:barChart>
      <c:catAx>
        <c:axId val="47790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bg-BG"/>
          </a:p>
        </c:txPr>
        <c:crossAx val="47826432"/>
        <c:crosses val="autoZero"/>
        <c:auto val="1"/>
        <c:lblAlgn val="ctr"/>
        <c:lblOffset val="100"/>
        <c:noMultiLvlLbl val="0"/>
      </c:catAx>
      <c:valAx>
        <c:axId val="47826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779072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6">
          <a:lumMod val="60000"/>
          <a:lumOff val="40000"/>
        </a:schemeClr>
      </a:solidFill>
    </a:ln>
    <a:effectLst>
      <a:outerShdw blurRad="63500" sx="102000" sy="102000" algn="ctr" rotWithShape="0">
        <a:prstClr val="black">
          <a:alpha val="40000"/>
        </a:prstClr>
      </a:outerShdw>
    </a:effectLst>
  </c:spPr>
  <c:txPr>
    <a:bodyPr/>
    <a:lstStyle/>
    <a:p>
      <a:pPr>
        <a:defRPr sz="900">
          <a:latin typeface="Times New Roman" pitchFamily="18" charset="0"/>
          <a:cs typeface="Times New Roman" pitchFamily="18" charset="0"/>
        </a:defRPr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Според българските стандарти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Sheet1!$A$29:$A$32</c:f>
              <c:strCache>
                <c:ptCount val="4"/>
                <c:pt idx="0">
                  <c:v>Високо</c:v>
                </c:pt>
                <c:pt idx="1">
                  <c:v>Средно</c:v>
                </c:pt>
                <c:pt idx="2">
                  <c:v>Ниско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Sheet1!$B$29:$B$32</c:f>
              <c:numCache>
                <c:formatCode>General</c:formatCode>
                <c:ptCount val="4"/>
                <c:pt idx="0">
                  <c:v>50.9</c:v>
                </c:pt>
                <c:pt idx="1">
                  <c:v>41.3</c:v>
                </c:pt>
                <c:pt idx="2">
                  <c:v>3.2</c:v>
                </c:pt>
                <c:pt idx="3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Sheet1!$C$28</c:f>
              <c:strCache>
                <c:ptCount val="1"/>
                <c:pt idx="0">
                  <c:v>Според стандартите на ЕС</c:v>
                </c:pt>
              </c:strCache>
            </c:strRef>
          </c:tx>
          <c:spPr>
            <a:solidFill>
              <a:srgbClr val="66663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Sheet1!$A$29:$A$32</c:f>
              <c:strCache>
                <c:ptCount val="4"/>
                <c:pt idx="0">
                  <c:v>Високо</c:v>
                </c:pt>
                <c:pt idx="1">
                  <c:v>Средно</c:v>
                </c:pt>
                <c:pt idx="2">
                  <c:v>Ниско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Sheet1!$C$29:$C$32</c:f>
              <c:numCache>
                <c:formatCode>0.0</c:formatCode>
                <c:ptCount val="4"/>
                <c:pt idx="0">
                  <c:v>35</c:v>
                </c:pt>
                <c:pt idx="1">
                  <c:v>31.8</c:v>
                </c:pt>
                <c:pt idx="2">
                  <c:v>5.2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6248704"/>
        <c:axId val="46250240"/>
      </c:barChart>
      <c:catAx>
        <c:axId val="46248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bg-BG"/>
          </a:p>
        </c:txPr>
        <c:crossAx val="46250240"/>
        <c:crosses val="autoZero"/>
        <c:auto val="1"/>
        <c:lblAlgn val="ctr"/>
        <c:lblOffset val="100"/>
        <c:noMultiLvlLbl val="0"/>
      </c:catAx>
      <c:valAx>
        <c:axId val="46250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62487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2000"/>
          </a:pPr>
          <a:endParaRPr lang="bg-BG"/>
        </a:p>
      </c:txPr>
    </c:legend>
    <c:plotVisOnly val="1"/>
    <c:dispBlanksAs val="gap"/>
    <c:showDLblsOverMax val="0"/>
  </c:chart>
  <c:spPr>
    <a:ln>
      <a:solidFill>
        <a:schemeClr val="accent6">
          <a:lumMod val="75000"/>
        </a:schemeClr>
      </a:solidFill>
    </a:ln>
    <a:effectLst>
      <a:outerShdw blurRad="63500" sx="102000" sy="102000" algn="ctr" rotWithShape="0">
        <a:prstClr val="black">
          <a:alpha val="40000"/>
        </a:prstClr>
      </a:outerShdw>
    </a:effectLst>
  </c:spPr>
  <c:txPr>
    <a:bodyPr/>
    <a:lstStyle/>
    <a:p>
      <a:pPr>
        <a:defRPr sz="900">
          <a:latin typeface="Times New Roman" pitchFamily="18" charset="0"/>
          <a:cs typeface="Times New Roman" pitchFamily="18" charset="0"/>
        </a:defRPr>
      </a:pPr>
      <a:endParaRPr lang="bg-BG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Sheet1!$B$37</c:f>
              <c:strCache>
                <c:ptCount val="1"/>
                <c:pt idx="0">
                  <c:v>Дял на продукцията</c:v>
                </c:pt>
              </c:strCache>
            </c:strRef>
          </c:tx>
          <c:spPr>
            <a:solidFill>
              <a:srgbClr val="666633"/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Sheet1!$A$38:$A$43</c:f>
              <c:strCache>
                <c:ptCount val="6"/>
                <c:pt idx="0">
                  <c:v>до 10%</c:v>
                </c:pt>
                <c:pt idx="1">
                  <c:v>10-30%</c:v>
                </c:pt>
                <c:pt idx="2">
                  <c:v>31-50%</c:v>
                </c:pt>
                <c:pt idx="3">
                  <c:v>51-70%</c:v>
                </c:pt>
                <c:pt idx="4">
                  <c:v>71-90%</c:v>
                </c:pt>
                <c:pt idx="5">
                  <c:v>над 91%</c:v>
                </c:pt>
              </c:strCache>
            </c:strRef>
          </c:cat>
          <c:val>
            <c:numRef>
              <c:f>Sheet1!$B$38:$B$43</c:f>
              <c:numCache>
                <c:formatCode>General</c:formatCode>
                <c:ptCount val="6"/>
                <c:pt idx="0">
                  <c:v>3.5</c:v>
                </c:pt>
                <c:pt idx="1">
                  <c:v>3.8</c:v>
                </c:pt>
                <c:pt idx="2">
                  <c:v>4.5999999999999996</c:v>
                </c:pt>
                <c:pt idx="3">
                  <c:v>7.8</c:v>
                </c:pt>
                <c:pt idx="4">
                  <c:v>17.100000000000001</c:v>
                </c:pt>
                <c:pt idx="5">
                  <c:v>63.3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0800896"/>
        <c:axId val="50820224"/>
      </c:barChart>
      <c:catAx>
        <c:axId val="50800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bg-BG"/>
          </a:p>
        </c:txPr>
        <c:crossAx val="50820224"/>
        <c:crosses val="autoZero"/>
        <c:auto val="1"/>
        <c:lblAlgn val="ctr"/>
        <c:lblOffset val="100"/>
        <c:noMultiLvlLbl val="0"/>
      </c:catAx>
      <c:valAx>
        <c:axId val="50820224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50800896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accent6">
          <a:lumMod val="75000"/>
        </a:schemeClr>
      </a:solidFill>
    </a:ln>
    <a:effectLst>
      <a:outerShdw blurRad="63500" sx="102000" sy="102000" algn="ctr" rotWithShape="0">
        <a:prstClr val="black">
          <a:alpha val="40000"/>
        </a:prstClr>
      </a:outerShdw>
    </a:effectLst>
  </c:spPr>
  <c:txPr>
    <a:bodyPr/>
    <a:lstStyle/>
    <a:p>
      <a:pPr>
        <a:defRPr sz="900">
          <a:latin typeface="Times New Roman" pitchFamily="18" charset="0"/>
          <a:cs typeface="Times New Roman" pitchFamily="18" charset="0"/>
        </a:defRPr>
      </a:pPr>
      <a:endParaRPr lang="bg-BG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68372C4-2749-46F5-A082-10657467D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74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72E25AE-7BE6-49D0-BDEF-32EA3824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53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7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Colour"/>
          <p:cNvSpPr>
            <a:spLocks noChangeArrowheads="1"/>
          </p:cNvSpPr>
          <p:nvPr/>
        </p:nvSpPr>
        <p:spPr bwMode="auto">
          <a:xfrm>
            <a:off x="0" y="0"/>
            <a:ext cx="9144000" cy="1800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Body Colour"/>
          <p:cNvSpPr>
            <a:spLocks noChangeArrowheads="1"/>
          </p:cNvSpPr>
          <p:nvPr/>
        </p:nvSpPr>
        <p:spPr bwMode="auto">
          <a:xfrm>
            <a:off x="0" y="1800225"/>
            <a:ext cx="9144000" cy="50577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Title Placeholder"/>
          <p:cNvSpPr>
            <a:spLocks noGrp="1" noChangeArrowheads="1"/>
          </p:cNvSpPr>
          <p:nvPr>
            <p:ph type="ctrTitle" sz="quarter"/>
          </p:nvPr>
        </p:nvSpPr>
        <p:spPr>
          <a:xfrm>
            <a:off x="360363" y="2160588"/>
            <a:ext cx="8423275" cy="43370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0" name="Text Placeholder" hidden="1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0" y="0"/>
            <a:ext cx="1588" cy="1588"/>
          </a:xfrm>
        </p:spPr>
        <p:txBody>
          <a:bodyPr wrap="none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 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2677570" cy="505130"/>
          </a:xfrm>
          <a:prstGeom prst="rect">
            <a:avLst/>
          </a:prstGeom>
        </p:spPr>
      </p:pic>
      <p:pic>
        <p:nvPicPr>
          <p:cNvPr id="7" name="Picture 6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36182"/>
            <a:ext cx="1336923" cy="4864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360363"/>
            <a:ext cx="2105025" cy="6137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360363"/>
            <a:ext cx="6165850" cy="6137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63" y="2160588"/>
            <a:ext cx="4135437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0588"/>
            <a:ext cx="4135438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Body Colour"/>
          <p:cNvSpPr>
            <a:spLocks noChangeArrowheads="1"/>
          </p:cNvSpPr>
          <p:nvPr/>
        </p:nvSpPr>
        <p:spPr bwMode="auto">
          <a:xfrm>
            <a:off x="0" y="1800225"/>
            <a:ext cx="9144000" cy="50577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034" name="Title Colour"/>
          <p:cNvSpPr>
            <a:spLocks noChangeArrowheads="1"/>
          </p:cNvSpPr>
          <p:nvPr/>
        </p:nvSpPr>
        <p:spPr bwMode="auto">
          <a:xfrm>
            <a:off x="0" y="0"/>
            <a:ext cx="9144000" cy="1800225"/>
          </a:xfrm>
          <a:prstGeom prst="rect">
            <a:avLst/>
          </a:prstGeom>
          <a:solidFill>
            <a:srgbClr val="4F2D7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Title Placeholder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360363"/>
            <a:ext cx="84232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2160588"/>
            <a:ext cx="8423275" cy="419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453336"/>
            <a:ext cx="1597450" cy="301363"/>
          </a:xfrm>
          <a:prstGeom prst="rect">
            <a:avLst/>
          </a:prstGeom>
        </p:spPr>
      </p:pic>
      <p:pic>
        <p:nvPicPr>
          <p:cNvPr id="7" name="Picture 6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453336"/>
            <a:ext cx="904875" cy="3435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4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8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0" y="1340768"/>
            <a:ext cx="9143999" cy="4248472"/>
          </a:xfrm>
          <a:solidFill>
            <a:srgbClr val="4F2D7F"/>
          </a:solidFill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4000" b="1" dirty="0" smtClean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bg-BG" sz="4000" b="1" dirty="0">
                <a:solidFill>
                  <a:schemeClr val="bg1"/>
                </a:solidFill>
              </a:rPr>
              <a:t>Анализ на аграрния сектор</a:t>
            </a: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31.01.</a:t>
            </a:r>
            <a:r>
              <a:rPr lang="en-US" sz="3600" b="1" dirty="0" smtClean="0">
                <a:solidFill>
                  <a:schemeClr val="bg1"/>
                </a:solidFill>
              </a:rPr>
              <a:t>2013</a:t>
            </a:r>
            <a:r>
              <a:rPr lang="bg-BG" sz="3600" b="1" smtClean="0">
                <a:solidFill>
                  <a:schemeClr val="bg1"/>
                </a:solidFill>
              </a:rPr>
              <a:t> г.</a:t>
            </a:r>
            <a:r>
              <a:rPr lang="bg-BG" sz="3600" b="1" dirty="0" smtClean="0">
                <a:solidFill>
                  <a:schemeClr val="bg1"/>
                </a:solidFill>
              </a:rPr>
              <a:t/>
            </a:r>
            <a:br>
              <a:rPr lang="bg-BG" sz="3600" b="1" dirty="0" smtClean="0">
                <a:solidFill>
                  <a:schemeClr val="bg1"/>
                </a:solidFill>
              </a:rPr>
            </a:br>
            <a:r>
              <a:rPr lang="bg-BG" sz="4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bg-BG" sz="4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bg-BG" sz="4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b="1" dirty="0">
                <a:solidFill>
                  <a:schemeClr val="bg1"/>
                </a:solidFill>
              </a:rPr>
              <a:t>Предлагана продукция на пазара </a:t>
            </a:r>
            <a:r>
              <a:rPr lang="bg-BG" sz="3600" b="1" dirty="0" smtClean="0">
                <a:solidFill>
                  <a:schemeClr val="bg1"/>
                </a:solidFill>
              </a:rPr>
              <a:t/>
            </a:r>
            <a:br>
              <a:rPr lang="bg-BG" sz="3600" b="1" dirty="0" smtClean="0">
                <a:solidFill>
                  <a:schemeClr val="bg1"/>
                </a:solidFill>
              </a:rPr>
            </a:br>
            <a:r>
              <a:rPr lang="bg-BG" sz="3600" b="1" dirty="0" smtClean="0">
                <a:solidFill>
                  <a:schemeClr val="bg1"/>
                </a:solidFill>
              </a:rPr>
              <a:t>(% </a:t>
            </a:r>
            <a:r>
              <a:rPr lang="bg-BG" sz="3600" b="1" dirty="0">
                <a:solidFill>
                  <a:schemeClr val="bg1"/>
                </a:solidFill>
              </a:rPr>
              <a:t>отговорили)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48" y="1988840"/>
            <a:ext cx="3528391" cy="1484436"/>
          </a:xfrm>
          <a:solidFill>
            <a:srgbClr val="4F2D7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bg-BG" sz="1800" dirty="0" smtClean="0">
                <a:solidFill>
                  <a:schemeClr val="bg1"/>
                </a:solidFill>
              </a:rPr>
              <a:t>91,6% - никога не са изнасяли продукция.</a:t>
            </a:r>
          </a:p>
          <a:p>
            <a:r>
              <a:rPr lang="bg-BG" sz="1800" dirty="0" smtClean="0">
                <a:solidFill>
                  <a:schemeClr val="bg1"/>
                </a:solidFill>
              </a:rPr>
              <a:t>Износителите (26 стопанства) са ориентирани към пазари на съседни страни и ЕС.</a:t>
            </a:r>
            <a:endParaRPr lang="bg-BG" sz="1800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51080393"/>
              </p:ext>
            </p:extLst>
          </p:nvPr>
        </p:nvGraphicFramePr>
        <p:xfrm>
          <a:off x="3779912" y="2003941"/>
          <a:ext cx="518457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52981" y="3573016"/>
            <a:ext cx="3498158" cy="2031325"/>
          </a:xfrm>
          <a:prstGeom prst="rect">
            <a:avLst/>
          </a:prstGeom>
          <a:solidFill>
            <a:srgbClr val="4F2D7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bg-BG" sz="1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Препятствия пред износа: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невъзможност </a:t>
            </a:r>
            <a:r>
              <a:rPr lang="bg-BG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да </a:t>
            </a:r>
            <a:r>
              <a:rPr lang="bg-BG" sz="1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се осигури </a:t>
            </a:r>
            <a:r>
              <a:rPr lang="bg-BG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търсеното количество (26,0%), </a:t>
            </a:r>
            <a:endParaRPr lang="bg-BG" sz="18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недостиг </a:t>
            </a:r>
            <a:r>
              <a:rPr lang="bg-BG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на информация за външните пазари (21,4%), </a:t>
            </a:r>
            <a:endParaRPr lang="bg-BG" sz="18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липса </a:t>
            </a:r>
            <a:r>
              <a:rPr lang="bg-BG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на партньори (20,8%), </a:t>
            </a:r>
            <a:endParaRPr lang="bg-BG" sz="18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бюрократични </a:t>
            </a:r>
            <a:r>
              <a:rPr lang="bg-BG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пречки (20,5%). </a:t>
            </a:r>
            <a:endParaRPr lang="bg-BG" sz="1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7744" y="5805264"/>
            <a:ext cx="4392488" cy="923330"/>
          </a:xfrm>
          <a:prstGeom prst="rect">
            <a:avLst/>
          </a:prstGeom>
          <a:solidFill>
            <a:srgbClr val="CCCCF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g-BG" sz="1800" dirty="0" smtClean="0">
                <a:latin typeface="Calibri" panose="020F0502020204030204" pitchFamily="34" charset="0"/>
              </a:rPr>
              <a:t>През последните три години: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800" dirty="0" smtClean="0">
                <a:latin typeface="Calibri" panose="020F0502020204030204" pitchFamily="34" charset="0"/>
              </a:rPr>
              <a:t>над </a:t>
            </a:r>
            <a:r>
              <a:rPr lang="bg-BG" sz="1800" dirty="0">
                <a:latin typeface="Calibri" panose="020F0502020204030204" pitchFamily="34" charset="0"/>
              </a:rPr>
              <a:t>1/2 са запазили пазарния си </a:t>
            </a:r>
            <a:r>
              <a:rPr lang="bg-BG" sz="1800" dirty="0" smtClean="0">
                <a:latin typeface="Calibri" panose="020F0502020204030204" pitchFamily="34" charset="0"/>
              </a:rPr>
              <a:t>дял; </a:t>
            </a:r>
            <a:endParaRPr lang="bg-BG" sz="18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800" dirty="0" smtClean="0">
                <a:latin typeface="Calibri" panose="020F0502020204030204" pitchFamily="34" charset="0"/>
              </a:rPr>
              <a:t>над </a:t>
            </a:r>
            <a:r>
              <a:rPr lang="bg-BG" sz="1800" dirty="0">
                <a:latin typeface="Calibri" panose="020F0502020204030204" pitchFamily="34" charset="0"/>
              </a:rPr>
              <a:t>1/5 са го увеличили. </a:t>
            </a:r>
          </a:p>
        </p:txBody>
      </p:sp>
    </p:spTree>
    <p:extLst>
      <p:ext uri="{BB962C8B-B14F-4D97-AF65-F5344CB8AC3E}">
        <p14:creationId xmlns:p14="http://schemas.microsoft.com/office/powerpoint/2010/main" val="330076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dirty="0">
                <a:solidFill>
                  <a:schemeClr val="bg1"/>
                </a:solidFill>
              </a:rPr>
              <a:t>П</a:t>
            </a:r>
            <a:r>
              <a:rPr lang="bg-BG" sz="3200" b="1" dirty="0" smtClean="0">
                <a:solidFill>
                  <a:schemeClr val="bg1"/>
                </a:solidFill>
              </a:rPr>
              <a:t>роблеми </a:t>
            </a:r>
            <a:r>
              <a:rPr lang="bg-BG" sz="3200" b="1" dirty="0">
                <a:solidFill>
                  <a:schemeClr val="bg1"/>
                </a:solidFill>
              </a:rPr>
              <a:t>с мениджмънта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8784976" cy="424847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/>
            <a:r>
              <a:rPr lang="bg-BG" sz="2050" dirty="0"/>
              <a:t>Н</a:t>
            </a:r>
            <a:r>
              <a:rPr lang="bg-BG" sz="2050" dirty="0" smtClean="0"/>
              <a:t>ад </a:t>
            </a:r>
            <a:r>
              <a:rPr lang="bg-BG" sz="2050" dirty="0"/>
              <a:t>1/3 </a:t>
            </a:r>
            <a:r>
              <a:rPr lang="bg-BG" sz="2050" dirty="0" smtClean="0"/>
              <a:t>са </a:t>
            </a:r>
            <a:r>
              <a:rPr lang="bg-BG" sz="2050" dirty="0"/>
              <a:t>без предишен опит в онова, с което се занимават в момента (35% са с до 10 годишен опит и други 35% с 11–20 годишен опит</a:t>
            </a:r>
            <a:r>
              <a:rPr lang="bg-BG" sz="2050" dirty="0" smtClean="0"/>
              <a:t>).</a:t>
            </a:r>
            <a:endParaRPr lang="bg-BG" sz="2050" dirty="0"/>
          </a:p>
          <a:p>
            <a:pPr lvl="0"/>
            <a:r>
              <a:rPr lang="bg-BG" sz="2050" dirty="0" smtClean="0"/>
              <a:t>За </a:t>
            </a:r>
            <a:r>
              <a:rPr lang="bg-BG" sz="2050" dirty="0"/>
              <a:t>почти 2/3 </a:t>
            </a:r>
            <a:r>
              <a:rPr lang="bg-BG" sz="2050" dirty="0" smtClean="0"/>
              <a:t>предишната </a:t>
            </a:r>
            <a:r>
              <a:rPr lang="bg-BG" sz="2050" dirty="0"/>
              <a:t>работа </a:t>
            </a:r>
            <a:r>
              <a:rPr lang="bg-BG" sz="2050" dirty="0" smtClean="0"/>
              <a:t>няма </a:t>
            </a:r>
            <a:r>
              <a:rPr lang="bg-BG" sz="2050" dirty="0"/>
              <a:t>общо с </a:t>
            </a:r>
            <a:r>
              <a:rPr lang="bg-BG" sz="2050" dirty="0" smtClean="0"/>
              <a:t>настоящата.</a:t>
            </a:r>
            <a:endParaRPr lang="bg-BG" sz="2050" dirty="0"/>
          </a:p>
          <a:p>
            <a:pPr lvl="0"/>
            <a:r>
              <a:rPr lang="bg-BG" sz="2050" dirty="0"/>
              <a:t>Н</a:t>
            </a:r>
            <a:r>
              <a:rPr lang="bg-BG" sz="2050" dirty="0" smtClean="0"/>
              <a:t>ад </a:t>
            </a:r>
            <a:r>
              <a:rPr lang="bg-BG" sz="2050" dirty="0"/>
              <a:t>2/3 са без висше образование (общо 71%, със средно са 59%, с основно – 12</a:t>
            </a:r>
            <a:r>
              <a:rPr lang="bg-BG" sz="2050" dirty="0" smtClean="0"/>
              <a:t>%).</a:t>
            </a:r>
            <a:endParaRPr lang="bg-BG" sz="2050" dirty="0"/>
          </a:p>
          <a:p>
            <a:pPr lvl="0"/>
            <a:r>
              <a:rPr lang="bg-BG" sz="2050" dirty="0"/>
              <a:t>Н</a:t>
            </a:r>
            <a:r>
              <a:rPr lang="bg-BG" sz="2050" dirty="0" smtClean="0"/>
              <a:t>ад </a:t>
            </a:r>
            <a:r>
              <a:rPr lang="bg-BG" sz="2050" dirty="0"/>
              <a:t>3/4 са без специална квалификация и управленски опит в земеделието (84</a:t>
            </a:r>
            <a:r>
              <a:rPr lang="bg-BG" sz="2050" dirty="0" smtClean="0"/>
              <a:t>%).</a:t>
            </a:r>
            <a:endParaRPr lang="bg-BG" sz="2050" dirty="0"/>
          </a:p>
          <a:p>
            <a:pPr lvl="0"/>
            <a:r>
              <a:rPr lang="bg-BG" sz="2050" dirty="0" smtClean="0"/>
              <a:t>В </a:t>
            </a:r>
            <a:r>
              <a:rPr lang="bg-BG" sz="2050" dirty="0"/>
              <a:t>сегашната си работа не използват компютър 41,6</a:t>
            </a:r>
            <a:r>
              <a:rPr lang="bg-BG" sz="2050" dirty="0" smtClean="0"/>
              <a:t>%.</a:t>
            </a:r>
            <a:endParaRPr lang="bg-BG" sz="2050" dirty="0"/>
          </a:p>
          <a:p>
            <a:pPr lvl="0"/>
            <a:r>
              <a:rPr lang="bg-BG" sz="2050" dirty="0" smtClean="0"/>
              <a:t>В </a:t>
            </a:r>
            <a:r>
              <a:rPr lang="bg-BG" sz="2050" dirty="0"/>
              <a:t>работата си не използват възможностите на интернет 41,9</a:t>
            </a:r>
            <a:r>
              <a:rPr lang="bg-BG" sz="2050" dirty="0" smtClean="0"/>
              <a:t>%.</a:t>
            </a:r>
            <a:endParaRPr lang="bg-BG" sz="2050" dirty="0"/>
          </a:p>
          <a:p>
            <a:pPr lvl="0"/>
            <a:r>
              <a:rPr lang="bg-BG" sz="2050" dirty="0" smtClean="0"/>
              <a:t>В </a:t>
            </a:r>
            <a:r>
              <a:rPr lang="bg-BG" sz="2050" dirty="0"/>
              <a:t>управлението повечето разчитат най-вече на „предишния си опит“ (63,3</a:t>
            </a:r>
            <a:r>
              <a:rPr lang="bg-BG" sz="2050" dirty="0" smtClean="0"/>
              <a:t>%).</a:t>
            </a:r>
            <a:endParaRPr lang="bg-BG" sz="2050" dirty="0"/>
          </a:p>
          <a:p>
            <a:pPr marL="0" indent="0">
              <a:buNone/>
            </a:pPr>
            <a:endParaRPr lang="bg-BG" sz="2050" dirty="0"/>
          </a:p>
        </p:txBody>
      </p:sp>
    </p:spTree>
    <p:extLst>
      <p:ext uri="{BB962C8B-B14F-4D97-AF65-F5344CB8AC3E}">
        <p14:creationId xmlns:p14="http://schemas.microsoft.com/office/powerpoint/2010/main" val="262539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bg1"/>
                </a:solidFill>
              </a:rPr>
              <a:t>Засилена конкуренция, повлияна от няколко значими фактора </a:t>
            </a:r>
            <a:endParaRPr lang="bg-BG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916832"/>
            <a:ext cx="8423275" cy="2448272"/>
          </a:xfrm>
          <a:solidFill>
            <a:srgbClr val="CCCCF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bg-BG" sz="2400" dirty="0"/>
              <a:t>Т</a:t>
            </a:r>
            <a:r>
              <a:rPr lang="bg-BG" sz="2400" dirty="0" smtClean="0"/>
              <a:t>ърсенето </a:t>
            </a:r>
            <a:r>
              <a:rPr lang="bg-BG" sz="2400" dirty="0"/>
              <a:t>на вътрешния </a:t>
            </a:r>
            <a:r>
              <a:rPr lang="bg-BG" sz="2400" dirty="0" smtClean="0"/>
              <a:t>пазар. </a:t>
            </a:r>
          </a:p>
          <a:p>
            <a:r>
              <a:rPr lang="bg-BG" sz="2400" dirty="0"/>
              <a:t>Н</a:t>
            </a:r>
            <a:r>
              <a:rPr lang="bg-BG" sz="2400" dirty="0" smtClean="0"/>
              <a:t>еобходимостта </a:t>
            </a:r>
            <a:r>
              <a:rPr lang="bg-BG" sz="2400" dirty="0"/>
              <a:t>от спазване на правилата на Общия европейски </a:t>
            </a:r>
            <a:r>
              <a:rPr lang="bg-BG" sz="2400" dirty="0" smtClean="0"/>
              <a:t>пазар. </a:t>
            </a:r>
          </a:p>
          <a:p>
            <a:r>
              <a:rPr lang="bg-BG" sz="2400" dirty="0"/>
              <a:t>П</a:t>
            </a:r>
            <a:r>
              <a:rPr lang="bg-BG" sz="2400" dirty="0" smtClean="0"/>
              <a:t>оявата </a:t>
            </a:r>
            <a:r>
              <a:rPr lang="bg-BG" sz="2400" dirty="0"/>
              <a:t>на множество посредници във веригата от производството на земеделски стоки, до тяхното закупуване от краен потребител, съчетани с нелоялни </a:t>
            </a:r>
            <a:r>
              <a:rPr lang="bg-BG" sz="2400" dirty="0" smtClean="0"/>
              <a:t>практики.</a:t>
            </a:r>
            <a:endParaRPr lang="bg-BG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4481711"/>
            <a:ext cx="7632848" cy="1631216"/>
          </a:xfrm>
          <a:prstGeom prst="rect">
            <a:avLst/>
          </a:prstGeom>
          <a:solidFill>
            <a:srgbClr val="CCECF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bg-BG" sz="2000" dirty="0">
                <a:latin typeface="Calibri" panose="020F0502020204030204" pitchFamily="34" charset="0"/>
              </a:rPr>
              <a:t>Н</a:t>
            </a:r>
            <a:r>
              <a:rPr lang="bg-BG" sz="2000" dirty="0" smtClean="0">
                <a:latin typeface="Calibri" panose="020F0502020204030204" pitchFamily="34" charset="0"/>
              </a:rPr>
              <a:t>ад 1/3 не </a:t>
            </a:r>
            <a:r>
              <a:rPr lang="bg-BG" sz="2000" dirty="0">
                <a:latin typeface="Calibri" panose="020F0502020204030204" pitchFamily="34" charset="0"/>
              </a:rPr>
              <a:t>водят счетоводство. </a:t>
            </a:r>
            <a:endParaRPr lang="bg-BG" sz="2000" dirty="0" smtClean="0">
              <a:latin typeface="Calibri" panose="020F0502020204030204" pitchFamily="34" charset="0"/>
            </a:endParaRPr>
          </a:p>
          <a:p>
            <a:pPr algn="r"/>
            <a:r>
              <a:rPr lang="bg-BG" sz="2000" dirty="0" smtClean="0">
                <a:latin typeface="Calibri" panose="020F0502020204030204" pitchFamily="34" charset="0"/>
              </a:rPr>
              <a:t>Над 1/3  не сключват договори </a:t>
            </a:r>
            <a:r>
              <a:rPr lang="bg-BG" sz="2000" dirty="0">
                <a:latin typeface="Calibri" panose="020F0502020204030204" pitchFamily="34" charset="0"/>
              </a:rPr>
              <a:t>с </a:t>
            </a:r>
            <a:r>
              <a:rPr lang="bg-BG" sz="2000" dirty="0" smtClean="0">
                <a:latin typeface="Calibri" panose="020F0502020204030204" pitchFamily="34" charset="0"/>
              </a:rPr>
              <a:t>клиенти. </a:t>
            </a:r>
          </a:p>
          <a:p>
            <a:pPr algn="r"/>
            <a:r>
              <a:rPr lang="bg-BG" sz="2000" dirty="0" smtClean="0">
                <a:latin typeface="Calibri" panose="020F0502020204030204" pitchFamily="34" charset="0"/>
              </a:rPr>
              <a:t>Около </a:t>
            </a:r>
            <a:r>
              <a:rPr lang="bg-BG" sz="2000" dirty="0">
                <a:latin typeface="Calibri" panose="020F0502020204030204" pitchFamily="34" charset="0"/>
              </a:rPr>
              <a:t>2/3 се разплащат „на ръка“ при закупуването на материали и средства за </a:t>
            </a:r>
            <a:r>
              <a:rPr lang="bg-BG" sz="2000" dirty="0" smtClean="0">
                <a:latin typeface="Calibri" panose="020F0502020204030204" pitchFamily="34" charset="0"/>
              </a:rPr>
              <a:t>производство.</a:t>
            </a:r>
          </a:p>
          <a:p>
            <a:pPr algn="r"/>
            <a:r>
              <a:rPr lang="bg-BG" sz="2000" dirty="0" smtClean="0">
                <a:latin typeface="Calibri" panose="020F0502020204030204" pitchFamily="34" charset="0"/>
              </a:rPr>
              <a:t>Над </a:t>
            </a:r>
            <a:r>
              <a:rPr lang="bg-BG" sz="2000" dirty="0">
                <a:latin typeface="Calibri" panose="020F0502020204030204" pitchFamily="34" charset="0"/>
              </a:rPr>
              <a:t>1/2 </a:t>
            </a:r>
            <a:r>
              <a:rPr lang="bg-BG" sz="2000" dirty="0" smtClean="0">
                <a:latin typeface="Calibri" panose="020F0502020204030204" pitchFamily="34" charset="0"/>
              </a:rPr>
              <a:t>се разплащат „на ръка“ при </a:t>
            </a:r>
            <a:r>
              <a:rPr lang="bg-BG" sz="2000" dirty="0">
                <a:latin typeface="Calibri" panose="020F0502020204030204" pitchFamily="34" charset="0"/>
              </a:rPr>
              <a:t>реализация на продукцията. </a:t>
            </a:r>
          </a:p>
        </p:txBody>
      </p:sp>
    </p:spTree>
    <p:extLst>
      <p:ext uri="{BB962C8B-B14F-4D97-AF65-F5344CB8AC3E}">
        <p14:creationId xmlns:p14="http://schemas.microsoft.com/office/powerpoint/2010/main" val="214164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bg1"/>
                </a:solidFill>
              </a:rPr>
              <a:t>Перспективи за развитие</a:t>
            </a:r>
            <a:endParaRPr lang="bg-BG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8418" y="3947047"/>
            <a:ext cx="6735220" cy="1556444"/>
          </a:xfrm>
          <a:solidFill>
            <a:srgbClr val="CCECF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spcBef>
                <a:spcPts val="600"/>
              </a:spcBef>
            </a:pPr>
            <a:r>
              <a:rPr lang="bg-BG" dirty="0"/>
              <a:t>Намаляване на производството - 3,2%.</a:t>
            </a:r>
          </a:p>
          <a:p>
            <a:pPr>
              <a:spcBef>
                <a:spcPts val="600"/>
              </a:spcBef>
            </a:pPr>
            <a:r>
              <a:rPr lang="bg-BG" dirty="0" smtClean="0"/>
              <a:t>Запазване на производството - </a:t>
            </a:r>
            <a:r>
              <a:rPr lang="bg-BG" dirty="0"/>
              <a:t>57,8</a:t>
            </a:r>
            <a:r>
              <a:rPr lang="bg-BG" dirty="0" smtClean="0"/>
              <a:t>%. </a:t>
            </a:r>
          </a:p>
          <a:p>
            <a:pPr>
              <a:spcBef>
                <a:spcPts val="600"/>
              </a:spcBef>
            </a:pPr>
            <a:r>
              <a:rPr lang="bg-BG" dirty="0" smtClean="0"/>
              <a:t>Разширяване на производството - 35,8</a:t>
            </a:r>
            <a:r>
              <a:rPr lang="bg-BG" dirty="0"/>
              <a:t>%. </a:t>
            </a:r>
            <a:endParaRPr lang="bg-BG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9512" y="2154310"/>
            <a:ext cx="7504187" cy="1400383"/>
          </a:xfrm>
          <a:prstGeom prst="rect">
            <a:avLst/>
          </a:prstGeom>
          <a:solidFill>
            <a:srgbClr val="CCCCF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bg-BG" sz="2500" dirty="0"/>
              <a:t>С</a:t>
            </a:r>
            <a:r>
              <a:rPr lang="bg-BG" sz="2500" dirty="0" smtClean="0"/>
              <a:t>пециализация в едно производство - 72,3%.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bg-BG" sz="2500" dirty="0" smtClean="0"/>
              <a:t>Затваряне </a:t>
            </a:r>
            <a:r>
              <a:rPr lang="bg-BG" sz="2500" dirty="0"/>
              <a:t>на производствения цикъл </a:t>
            </a:r>
            <a:r>
              <a:rPr lang="bg-BG" sz="2500" dirty="0" smtClean="0"/>
              <a:t>- </a:t>
            </a:r>
            <a:r>
              <a:rPr lang="bg-BG" sz="2500" dirty="0"/>
              <a:t>21,4</a:t>
            </a:r>
            <a:r>
              <a:rPr lang="bg-BG" sz="2500" dirty="0" smtClean="0"/>
              <a:t>%.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bg-BG" sz="2500" dirty="0" smtClean="0"/>
              <a:t>Съчетаване на </a:t>
            </a:r>
            <a:r>
              <a:rPr lang="bg-BG" sz="2500" dirty="0"/>
              <a:t>няколко вида дейности </a:t>
            </a:r>
            <a:r>
              <a:rPr lang="bg-BG" sz="2500" dirty="0" smtClean="0"/>
              <a:t>- 6,1</a:t>
            </a:r>
            <a:r>
              <a:rPr lang="bg-BG" sz="2500" dirty="0"/>
              <a:t>%. </a:t>
            </a:r>
          </a:p>
        </p:txBody>
      </p:sp>
    </p:spTree>
    <p:extLst>
      <p:ext uri="{BB962C8B-B14F-4D97-AF65-F5344CB8AC3E}">
        <p14:creationId xmlns:p14="http://schemas.microsoft.com/office/powerpoint/2010/main" val="153414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cap="all" dirty="0">
                <a:solidFill>
                  <a:schemeClr val="bg1"/>
                </a:solidFill>
              </a:rPr>
              <a:t>Анализ на </a:t>
            </a:r>
            <a:r>
              <a:rPr lang="bg-BG" b="1" cap="all" dirty="0" smtClean="0">
                <a:solidFill>
                  <a:schemeClr val="bg1"/>
                </a:solidFill>
              </a:rPr>
              <a:t>аграрния сектор</a:t>
            </a:r>
            <a:endParaRPr lang="bg-BG" dirty="0">
              <a:solidFill>
                <a:schemeClr val="bg1"/>
              </a:solidFill>
            </a:endParaRPr>
          </a:p>
        </p:txBody>
      </p:sp>
      <p:pic>
        <p:nvPicPr>
          <p:cNvPr id="6" name="Picture 5" descr="man-binocula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3861048"/>
            <a:ext cx="3810000" cy="253365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60363" y="1916832"/>
            <a:ext cx="8423275" cy="4441126"/>
          </a:xfrm>
        </p:spPr>
        <p:txBody>
          <a:bodyPr/>
          <a:lstStyle/>
          <a:p>
            <a:pPr marL="514350" indent="-514350"/>
            <a:r>
              <a:rPr lang="bg-BG" sz="3600" b="1" dirty="0" smtClean="0">
                <a:solidFill>
                  <a:schemeClr val="bg1"/>
                </a:solidFill>
              </a:rPr>
              <a:t>Кратко представяне на резултати от проучване (ноември – декември 2012)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bg-BG" sz="3600" dirty="0" smtClean="0"/>
              <a:t>На кратко за състоянието на аграрния сектор през последните години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07233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dirty="0">
                <a:solidFill>
                  <a:schemeClr val="bg1"/>
                </a:solidFill>
              </a:rPr>
              <a:t>Дял на селското стопанство в </a:t>
            </a:r>
            <a:r>
              <a:rPr lang="bg-BG" sz="3200" b="1" dirty="0" smtClean="0">
                <a:solidFill>
                  <a:schemeClr val="bg1"/>
                </a:solidFill>
              </a:rPr>
              <a:t>БВП, заетостта и структурата </a:t>
            </a:r>
            <a:r>
              <a:rPr lang="bg-BG" sz="3200" b="1" dirty="0">
                <a:solidFill>
                  <a:schemeClr val="bg1"/>
                </a:solidFill>
              </a:rPr>
              <a:t>на БСП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925607"/>
              </p:ext>
            </p:extLst>
          </p:nvPr>
        </p:nvGraphicFramePr>
        <p:xfrm>
          <a:off x="251520" y="1916832"/>
          <a:ext cx="8712969" cy="2334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1270"/>
                <a:gridCol w="849336"/>
                <a:gridCol w="824199"/>
                <a:gridCol w="846690"/>
                <a:gridCol w="849336"/>
                <a:gridCol w="832138"/>
              </a:tblGrid>
              <a:tr h="4555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effectLst/>
                        </a:rPr>
                        <a:t> </a:t>
                      </a:r>
                      <a:endParaRPr lang="bg-BG" sz="1800" kern="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effectLst/>
                        </a:rPr>
                        <a:t>2007</a:t>
                      </a:r>
                      <a:endParaRPr lang="bg-BG" sz="1800" kern="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effectLst/>
                        </a:rPr>
                        <a:t>2008</a:t>
                      </a:r>
                      <a:endParaRPr lang="bg-BG" sz="1800" kern="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effectLst/>
                        </a:rPr>
                        <a:t>2009</a:t>
                      </a:r>
                      <a:endParaRPr lang="bg-BG" sz="1800" kern="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effectLst/>
                        </a:rPr>
                        <a:t>2010</a:t>
                      </a:r>
                      <a:endParaRPr lang="bg-BG" sz="1800" kern="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effectLst/>
                        </a:rPr>
                        <a:t>2011</a:t>
                      </a:r>
                      <a:endParaRPr lang="bg-BG" sz="1800" kern="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03318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effectLst/>
                        </a:rPr>
                        <a:t>Дял на селското стопанство (%)</a:t>
                      </a:r>
                      <a:endParaRPr lang="bg-BG" sz="1800" kern="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03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effectLst/>
                        </a:rPr>
                        <a:t>      - в БВП</a:t>
                      </a:r>
                      <a:endParaRPr lang="bg-BG" sz="1800" kern="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effectLst/>
                        </a:rPr>
                        <a:t>5,1</a:t>
                      </a:r>
                      <a:endParaRPr lang="bg-BG" sz="1800" kern="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effectLst/>
                        </a:rPr>
                        <a:t>6,0</a:t>
                      </a:r>
                      <a:endParaRPr lang="bg-BG" sz="1800" kern="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effectLst/>
                        </a:rPr>
                        <a:t>5,0</a:t>
                      </a:r>
                      <a:endParaRPr lang="bg-BG" sz="1800" kern="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effectLst/>
                        </a:rPr>
                        <a:t> 5,3</a:t>
                      </a:r>
                      <a:endParaRPr lang="bg-BG" sz="1800" kern="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effectLst/>
                        </a:rPr>
                        <a:t> </a:t>
                      </a:r>
                      <a:endParaRPr lang="bg-BG" sz="1800" kern="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</a:tr>
              <a:tr h="303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effectLst/>
                        </a:rPr>
                        <a:t>      - в заетостта</a:t>
                      </a:r>
                      <a:endParaRPr lang="bg-BG" sz="1800" kern="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effectLst/>
                        </a:rPr>
                        <a:t>19,6</a:t>
                      </a:r>
                      <a:endParaRPr lang="bg-BG" sz="1800" kern="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effectLst/>
                        </a:rPr>
                        <a:t>19,4</a:t>
                      </a:r>
                      <a:endParaRPr lang="bg-BG" sz="1800" kern="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effectLst/>
                        </a:rPr>
                        <a:t>19,8</a:t>
                      </a:r>
                      <a:endParaRPr lang="bg-BG" sz="1800" kern="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effectLst/>
                        </a:rPr>
                        <a:t>20,3</a:t>
                      </a:r>
                      <a:endParaRPr lang="bg-BG" sz="1800" kern="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effectLst/>
                        </a:rPr>
                        <a:t>19,9</a:t>
                      </a:r>
                      <a:endParaRPr lang="bg-BG" sz="1800" kern="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</a:tr>
              <a:tr h="362713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effectLst/>
                        </a:rPr>
                        <a:t>Дял на растениевъдството и </a:t>
                      </a:r>
                      <a:r>
                        <a:rPr lang="bg-BG" sz="1800" kern="100" dirty="0" smtClean="0">
                          <a:effectLst/>
                        </a:rPr>
                        <a:t>животновъдството </a:t>
                      </a:r>
                      <a:r>
                        <a:rPr lang="bg-BG" sz="1800" kern="100" dirty="0">
                          <a:effectLst/>
                        </a:rPr>
                        <a:t>в обема на </a:t>
                      </a:r>
                      <a:r>
                        <a:rPr lang="bg-BG" sz="1800" kern="100" dirty="0" smtClean="0">
                          <a:effectLst/>
                        </a:rPr>
                        <a:t>БП </a:t>
                      </a:r>
                      <a:r>
                        <a:rPr lang="bg-BG" sz="1800" kern="100" dirty="0">
                          <a:effectLst/>
                        </a:rPr>
                        <a:t>(%) </a:t>
                      </a:r>
                      <a:endParaRPr lang="bg-BG" sz="1800" kern="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03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effectLst/>
                        </a:rPr>
                        <a:t>     -  Растениевъдство</a:t>
                      </a:r>
                      <a:endParaRPr lang="bg-BG" sz="1800" kern="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effectLst/>
                        </a:rPr>
                        <a:t>55,7</a:t>
                      </a:r>
                      <a:endParaRPr lang="bg-BG" sz="1800" kern="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effectLst/>
                        </a:rPr>
                        <a:t>64,4</a:t>
                      </a:r>
                      <a:endParaRPr lang="bg-BG" sz="1800" kern="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effectLst/>
                        </a:rPr>
                        <a:t>62,4</a:t>
                      </a:r>
                      <a:endParaRPr lang="bg-BG" sz="1800" kern="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effectLst/>
                        </a:rPr>
                        <a:t>63,3</a:t>
                      </a:r>
                      <a:endParaRPr lang="bg-BG" sz="1800" kern="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effectLst/>
                        </a:rPr>
                        <a:t>69,2</a:t>
                      </a:r>
                      <a:endParaRPr lang="bg-BG" sz="1800" kern="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</a:tr>
              <a:tr h="303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effectLst/>
                        </a:rPr>
                        <a:t>     -  Животновъдство</a:t>
                      </a:r>
                      <a:endParaRPr lang="bg-BG" sz="1800" kern="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effectLst/>
                        </a:rPr>
                        <a:t>44,3</a:t>
                      </a:r>
                      <a:endParaRPr lang="bg-BG" sz="1800" kern="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effectLst/>
                        </a:rPr>
                        <a:t>35,6</a:t>
                      </a:r>
                      <a:endParaRPr lang="bg-BG" sz="1800" kern="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effectLst/>
                        </a:rPr>
                        <a:t>37,6</a:t>
                      </a:r>
                      <a:endParaRPr lang="bg-BG" sz="1800" kern="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effectLst/>
                        </a:rPr>
                        <a:t>36,7</a:t>
                      </a:r>
                      <a:endParaRPr lang="bg-BG" sz="1800" kern="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effectLst/>
                        </a:rPr>
                        <a:t>30,8</a:t>
                      </a:r>
                      <a:endParaRPr lang="bg-BG" sz="1800" kern="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1520" y="4221088"/>
            <a:ext cx="136127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000" i="1" dirty="0"/>
              <a:t>Източник: </a:t>
            </a:r>
            <a:r>
              <a:rPr lang="bg-BG" sz="1000" dirty="0" err="1" smtClean="0"/>
              <a:t>Eurostat</a:t>
            </a:r>
            <a:r>
              <a:rPr lang="bg-BG" sz="1000" dirty="0" smtClean="0"/>
              <a:t>.</a:t>
            </a:r>
            <a:endParaRPr lang="bg-BG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4665910"/>
            <a:ext cx="7416824" cy="1231106"/>
          </a:xfrm>
          <a:prstGeom prst="rect">
            <a:avLst/>
          </a:prstGeom>
          <a:solidFill>
            <a:schemeClr val="accent1">
              <a:lumMod val="9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bg-BG" sz="1800" dirty="0"/>
              <a:t>- </a:t>
            </a:r>
            <a:r>
              <a:rPr lang="bg-BG" sz="1800" dirty="0" smtClean="0"/>
              <a:t>Делът </a:t>
            </a:r>
            <a:r>
              <a:rPr lang="bg-BG" sz="1800" dirty="0"/>
              <a:t>на селското стопанство в БВП продължава да </a:t>
            </a:r>
            <a:r>
              <a:rPr lang="bg-BG" sz="1800" dirty="0" smtClean="0"/>
              <a:t>намалява.</a:t>
            </a:r>
          </a:p>
          <a:p>
            <a:pPr>
              <a:spcBef>
                <a:spcPts val="1200"/>
              </a:spcBef>
            </a:pPr>
            <a:r>
              <a:rPr lang="bg-BG" sz="1800" dirty="0" smtClean="0"/>
              <a:t>- Запазва се висок дял </a:t>
            </a:r>
            <a:r>
              <a:rPr lang="bg-BG" sz="1800" dirty="0"/>
              <a:t>на заетостта в </a:t>
            </a:r>
            <a:r>
              <a:rPr lang="bg-BG" sz="1800" dirty="0" smtClean="0"/>
              <a:t>сектора.</a:t>
            </a:r>
            <a:endParaRPr lang="bg-BG" sz="1800" dirty="0"/>
          </a:p>
          <a:p>
            <a:pPr>
              <a:spcBef>
                <a:spcPts val="1200"/>
              </a:spcBef>
            </a:pPr>
            <a:r>
              <a:rPr lang="bg-BG" sz="1800" dirty="0"/>
              <a:t>- </a:t>
            </a:r>
            <a:r>
              <a:rPr lang="bg-BG" sz="1800" dirty="0" smtClean="0"/>
              <a:t>Устойчиво </a:t>
            </a:r>
            <a:r>
              <a:rPr lang="bg-BG" sz="1800" dirty="0"/>
              <a:t>нараства делът на </a:t>
            </a:r>
            <a:r>
              <a:rPr lang="bg-BG" sz="1800" dirty="0" err="1"/>
              <a:t>растениевъдната</a:t>
            </a:r>
            <a:r>
              <a:rPr lang="bg-BG" sz="1800" dirty="0"/>
              <a:t> продукция в </a:t>
            </a:r>
            <a:r>
              <a:rPr lang="bg-BG" sz="1800" dirty="0" smtClean="0"/>
              <a:t>ОСП.</a:t>
            </a: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108161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dirty="0">
                <a:solidFill>
                  <a:schemeClr val="bg1"/>
                </a:solidFill>
              </a:rPr>
              <a:t>Аграрният сектор в икономиката на страната</a:t>
            </a:r>
            <a:endParaRPr lang="bg-BG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296819"/>
              </p:ext>
            </p:extLst>
          </p:nvPr>
        </p:nvGraphicFramePr>
        <p:xfrm>
          <a:off x="35496" y="1956205"/>
          <a:ext cx="9036495" cy="2480907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4900711"/>
                <a:gridCol w="764925"/>
                <a:gridCol w="803821"/>
                <a:gridCol w="803821"/>
                <a:gridCol w="738995"/>
                <a:gridCol w="1024222"/>
              </a:tblGrid>
              <a:tr h="2771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 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solidFill>
                            <a:schemeClr val="tx1"/>
                          </a:solidFill>
                          <a:effectLst/>
                        </a:rPr>
                        <a:t>2007</a:t>
                      </a:r>
                      <a:endParaRPr lang="bg-BG" sz="16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solidFill>
                            <a:schemeClr val="tx1"/>
                          </a:solidFill>
                          <a:effectLst/>
                        </a:rPr>
                        <a:t>2008</a:t>
                      </a:r>
                      <a:endParaRPr lang="bg-BG" sz="16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solidFill>
                            <a:schemeClr val="tx1"/>
                          </a:solidFill>
                          <a:effectLst/>
                        </a:rPr>
                        <a:t>2009</a:t>
                      </a:r>
                      <a:endParaRPr lang="bg-BG" sz="16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bg-BG" sz="16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bg-BG" sz="16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CCFF"/>
                    </a:solidFill>
                  </a:tcPr>
                </a:tc>
              </a:tr>
              <a:tr h="2771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b="0" kern="0" dirty="0">
                          <a:solidFill>
                            <a:schemeClr val="tx1"/>
                          </a:solidFill>
                          <a:effectLst/>
                        </a:rPr>
                        <a:t>Дял на сектора от БДС (%)</a:t>
                      </a:r>
                      <a:endParaRPr lang="bg-BG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6,0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6,9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5,6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6,0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5,6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71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b="1" kern="0" dirty="0">
                          <a:solidFill>
                            <a:schemeClr val="tx1"/>
                          </a:solidFill>
                          <a:effectLst/>
                        </a:rPr>
                        <a:t>Аграрен износ (млн. $)</a:t>
                      </a:r>
                      <a:endParaRPr lang="bg-BG" sz="1600" b="1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1647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2858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2801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3462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4567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ECFF"/>
                    </a:solidFill>
                  </a:tcPr>
                </a:tc>
              </a:tr>
              <a:tr h="3206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bg-BG" sz="1600" b="0" kern="0" dirty="0">
                          <a:solidFill>
                            <a:schemeClr val="tx1"/>
                          </a:solidFill>
                          <a:effectLst/>
                        </a:rPr>
                        <a:t>изменение спрямо предходната година (хил. $)</a:t>
                      </a:r>
                      <a:endParaRPr lang="bg-BG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331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1211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-57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661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1105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71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bg-BG" sz="1600" b="0" kern="0" dirty="0">
                          <a:solidFill>
                            <a:schemeClr val="tx1"/>
                          </a:solidFill>
                          <a:effectLst/>
                        </a:rPr>
                        <a:t>дял на аграрния от общия износ (%)</a:t>
                      </a:r>
                      <a:endParaRPr lang="bg-BG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8,86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12,69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17,19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16,8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16,3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ECFF"/>
                    </a:solidFill>
                  </a:tcPr>
                </a:tc>
              </a:tr>
              <a:tr h="2771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b="1" kern="0" dirty="0">
                          <a:solidFill>
                            <a:schemeClr val="tx1"/>
                          </a:solidFill>
                          <a:effectLst/>
                        </a:rPr>
                        <a:t>Аграрен </a:t>
                      </a:r>
                      <a:r>
                        <a:rPr lang="bg-BG" sz="16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внос</a:t>
                      </a:r>
                      <a:r>
                        <a:rPr lang="en-US" sz="16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bg-BG" sz="16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млн. </a:t>
                      </a:r>
                      <a:r>
                        <a:rPr lang="en-US" sz="16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$)</a:t>
                      </a:r>
                      <a:endParaRPr lang="bg-BG" sz="1600" b="1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1 801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2 639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2 393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2 524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7707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23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bg-BG" sz="1600" b="0" kern="0" dirty="0">
                          <a:solidFill>
                            <a:schemeClr val="tx1"/>
                          </a:solidFill>
                          <a:effectLst/>
                        </a:rPr>
                        <a:t>изменение спрямо предходната година (хил. $)</a:t>
                      </a:r>
                      <a:endParaRPr lang="bg-BG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684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838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-246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118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5183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ECFF"/>
                    </a:solidFill>
                  </a:tcPr>
                </a:tc>
              </a:tr>
              <a:tr h="4021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bg-BG" sz="1600" b="0" kern="0" dirty="0">
                          <a:solidFill>
                            <a:schemeClr val="tx1"/>
                          </a:solidFill>
                          <a:effectLst/>
                        </a:rPr>
                        <a:t>дял на аграрния внос от общия за страната (%)</a:t>
                      </a:r>
                      <a:endParaRPr lang="bg-BG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4,43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5,67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7,70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9,</a:t>
                      </a:r>
                      <a:r>
                        <a:rPr lang="bg-BG" sz="1600" kern="0" dirty="0" err="1">
                          <a:effectLst/>
                        </a:rPr>
                        <a:t>9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kern="0" dirty="0">
                          <a:effectLst/>
                        </a:rPr>
                        <a:t>12,7</a:t>
                      </a:r>
                      <a:endParaRPr lang="bg-BG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7822" y="4437112"/>
            <a:ext cx="554831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Източник:</a:t>
            </a:r>
            <a:r>
              <a:rPr kumimoji="0" lang="bg-BG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НСИ; МЗХ, Анализ на състоянието на селското стопанство и рибарството в България.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899592" y="4941168"/>
            <a:ext cx="7488832" cy="923330"/>
          </a:xfrm>
          <a:prstGeom prst="rect">
            <a:avLst/>
          </a:prstGeom>
          <a:solidFill>
            <a:schemeClr val="accent3">
              <a:lumMod val="8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dirty="0"/>
              <a:t>- </a:t>
            </a:r>
            <a:r>
              <a:rPr lang="bg-BG" dirty="0" smtClean="0"/>
              <a:t>Търговското </a:t>
            </a:r>
            <a:r>
              <a:rPr lang="bg-BG" dirty="0"/>
              <a:t>салдо е </a:t>
            </a:r>
            <a:r>
              <a:rPr lang="bg-BG" dirty="0" smtClean="0"/>
              <a:t>положително.</a:t>
            </a:r>
          </a:p>
          <a:p>
            <a:r>
              <a:rPr lang="bg-BG" dirty="0" smtClean="0"/>
              <a:t>- Страната ни </a:t>
            </a:r>
            <a:r>
              <a:rPr lang="bg-BG" b="1" dirty="0" smtClean="0"/>
              <a:t>изнася</a:t>
            </a:r>
            <a:r>
              <a:rPr lang="bg-BG" dirty="0" smtClean="0"/>
              <a:t> </a:t>
            </a:r>
            <a:r>
              <a:rPr lang="bg-BG" dirty="0"/>
              <a:t>главно </a:t>
            </a:r>
            <a:r>
              <a:rPr lang="bg-BG" dirty="0" smtClean="0"/>
              <a:t>непреработени земеделски продукти.</a:t>
            </a:r>
          </a:p>
          <a:p>
            <a:r>
              <a:rPr lang="bg-BG" dirty="0" smtClean="0"/>
              <a:t>- Страната ни </a:t>
            </a:r>
            <a:r>
              <a:rPr lang="bg-BG" b="1" dirty="0"/>
              <a:t>внася</a:t>
            </a:r>
            <a:r>
              <a:rPr lang="bg-BG" dirty="0"/>
              <a:t> предимно преработени земеделски </a:t>
            </a:r>
            <a:r>
              <a:rPr lang="bg-BG" dirty="0" smtClean="0"/>
              <a:t>продукти.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7904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chemeClr val="accent3">
                <a:lumMod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360363"/>
            <a:ext cx="8748464" cy="1439862"/>
          </a:xfrm>
        </p:spPr>
        <p:txBody>
          <a:bodyPr/>
          <a:lstStyle/>
          <a:p>
            <a:r>
              <a:rPr lang="bg-BG" sz="3200" b="1" dirty="0" smtClean="0">
                <a:solidFill>
                  <a:schemeClr val="bg1"/>
                </a:solidFill>
              </a:rPr>
              <a:t>Структура на заетите в аграрния сектор</a:t>
            </a:r>
            <a:endParaRPr lang="bg-BG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041522"/>
              </p:ext>
            </p:extLst>
          </p:nvPr>
        </p:nvGraphicFramePr>
        <p:xfrm>
          <a:off x="72011" y="2089458"/>
          <a:ext cx="8964485" cy="184359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80641"/>
                <a:gridCol w="1280641"/>
                <a:gridCol w="1280641"/>
                <a:gridCol w="1503436"/>
                <a:gridCol w="1057844"/>
                <a:gridCol w="1168821"/>
                <a:gridCol w="1392461"/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100" dirty="0">
                          <a:solidFill>
                            <a:schemeClr val="tx1"/>
                          </a:solidFill>
                          <a:effectLst/>
                        </a:rPr>
                        <a:t>Година</a:t>
                      </a:r>
                      <a:endParaRPr lang="bg-BG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100" dirty="0">
                          <a:solidFill>
                            <a:schemeClr val="tx1"/>
                          </a:solidFill>
                          <a:effectLst/>
                        </a:rPr>
                        <a:t>Общо за икономиката</a:t>
                      </a:r>
                      <a:endParaRPr lang="bg-BG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100" dirty="0">
                          <a:solidFill>
                            <a:schemeClr val="tx1"/>
                          </a:solidFill>
                          <a:effectLst/>
                        </a:rPr>
                        <a:t>Селско, горско и рибно стопанство</a:t>
                      </a:r>
                      <a:endParaRPr lang="bg-BG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effectLst/>
                        </a:rPr>
                        <a:t>заети</a:t>
                      </a:r>
                      <a:endParaRPr lang="bg-BG" sz="18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effectLst/>
                        </a:rPr>
                        <a:t>наети</a:t>
                      </a:r>
                      <a:endParaRPr lang="bg-BG" sz="18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 err="1">
                          <a:effectLst/>
                        </a:rPr>
                        <a:t>самонаети</a:t>
                      </a:r>
                      <a:endParaRPr lang="bg-BG" sz="18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effectLst/>
                        </a:rPr>
                        <a:t>заети</a:t>
                      </a:r>
                      <a:endParaRPr lang="bg-BG" sz="18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effectLst/>
                        </a:rPr>
                        <a:t>наети</a:t>
                      </a:r>
                      <a:endParaRPr lang="bg-BG" sz="18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 err="1">
                          <a:effectLst/>
                        </a:rPr>
                        <a:t>самонаети</a:t>
                      </a:r>
                      <a:endParaRPr lang="bg-BG" sz="18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100" dirty="0">
                          <a:solidFill>
                            <a:schemeClr val="tx1"/>
                          </a:solidFill>
                          <a:effectLst/>
                        </a:rPr>
                        <a:t>2009</a:t>
                      </a:r>
                      <a:endParaRPr lang="bg-BG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0">
                          <a:effectLst/>
                        </a:rPr>
                        <a:t>3725,0</a:t>
                      </a:r>
                      <a:endParaRPr lang="bg-BG" sz="20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0" dirty="0">
                          <a:effectLst/>
                        </a:rPr>
                        <a:t>2723,3</a:t>
                      </a:r>
                      <a:endParaRPr lang="bg-BG" sz="20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0" dirty="0">
                          <a:effectLst/>
                        </a:rPr>
                        <a:t>1001,7</a:t>
                      </a:r>
                      <a:endParaRPr lang="bg-BG" sz="20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100" dirty="0">
                          <a:effectLst/>
                        </a:rPr>
                        <a:t>730,8</a:t>
                      </a:r>
                      <a:endParaRPr lang="bg-BG" sz="20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0">
                          <a:effectLst/>
                        </a:rPr>
                        <a:t>87,6</a:t>
                      </a:r>
                      <a:endParaRPr lang="bg-BG" sz="20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b="1" kern="0" dirty="0">
                          <a:effectLst/>
                        </a:rPr>
                        <a:t>643,1</a:t>
                      </a:r>
                      <a:endParaRPr lang="bg-BG" sz="2000" b="1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100" dirty="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bg-BG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0" dirty="0">
                          <a:effectLst/>
                        </a:rPr>
                        <a:t>3550,7</a:t>
                      </a:r>
                      <a:endParaRPr lang="bg-BG" sz="20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0" dirty="0">
                          <a:effectLst/>
                        </a:rPr>
                        <a:t>2574,4</a:t>
                      </a:r>
                      <a:endParaRPr lang="bg-BG" sz="20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0" dirty="0">
                          <a:effectLst/>
                        </a:rPr>
                        <a:t>976,4</a:t>
                      </a:r>
                      <a:endParaRPr lang="bg-BG" sz="20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0" dirty="0">
                          <a:effectLst/>
                        </a:rPr>
                        <a:t>703,7</a:t>
                      </a:r>
                      <a:endParaRPr lang="bg-BG" sz="20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0" dirty="0">
                          <a:effectLst/>
                        </a:rPr>
                        <a:t>82,2</a:t>
                      </a:r>
                      <a:endParaRPr lang="bg-BG" sz="20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b="1" kern="0" dirty="0">
                          <a:effectLst/>
                        </a:rPr>
                        <a:t>621,5</a:t>
                      </a:r>
                      <a:endParaRPr lang="bg-BG" sz="2000" b="1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100" dirty="0">
                          <a:solidFill>
                            <a:schemeClr val="tx1"/>
                          </a:solidFill>
                          <a:effectLst/>
                        </a:rPr>
                        <a:t>2011*</a:t>
                      </a:r>
                      <a:endParaRPr lang="bg-BG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0" dirty="0">
                          <a:effectLst/>
                        </a:rPr>
                        <a:t>3401,6</a:t>
                      </a:r>
                      <a:endParaRPr lang="bg-BG" sz="20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0" dirty="0">
                          <a:effectLst/>
                        </a:rPr>
                        <a:t>2473,3</a:t>
                      </a:r>
                      <a:endParaRPr lang="bg-BG" sz="20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0" dirty="0">
                          <a:effectLst/>
                        </a:rPr>
                        <a:t>928,3</a:t>
                      </a:r>
                      <a:endParaRPr lang="bg-BG" sz="20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0" dirty="0">
                          <a:effectLst/>
                        </a:rPr>
                        <a:t>678,0</a:t>
                      </a:r>
                      <a:endParaRPr lang="bg-BG" sz="20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0" dirty="0">
                          <a:effectLst/>
                        </a:rPr>
                        <a:t>83,9</a:t>
                      </a:r>
                      <a:endParaRPr lang="bg-BG" sz="20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b="1" kern="0" dirty="0">
                          <a:effectLst/>
                        </a:rPr>
                        <a:t>594,0</a:t>
                      </a:r>
                      <a:endParaRPr lang="bg-BG" sz="2000" b="1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51520" y="3933056"/>
            <a:ext cx="3312368" cy="2616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1100" dirty="0" smtClean="0"/>
              <a:t>* Предварителни данни. </a:t>
            </a:r>
            <a:r>
              <a:rPr lang="bg-BG" sz="1100" i="1" dirty="0" smtClean="0"/>
              <a:t>Източник</a:t>
            </a:r>
            <a:r>
              <a:rPr lang="bg-BG" sz="1100" i="1" dirty="0"/>
              <a:t>:</a:t>
            </a:r>
            <a:r>
              <a:rPr lang="bg-BG" sz="1100" dirty="0"/>
              <a:t> НСИ.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9524" y="4365104"/>
            <a:ext cx="6608940" cy="923330"/>
          </a:xfrm>
          <a:prstGeom prst="rect">
            <a:avLst/>
          </a:prstGeom>
          <a:ln>
            <a:solidFill>
              <a:srgbClr val="4F2D7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dirty="0" smtClean="0">
                <a:latin typeface="Calibri" pitchFamily="34" charset="0"/>
              </a:rPr>
              <a:t>Намалява броят на заетите.</a:t>
            </a:r>
          </a:p>
          <a:p>
            <a:r>
              <a:rPr lang="bg-BG" dirty="0" smtClean="0">
                <a:latin typeface="Calibri" pitchFamily="34" charset="0"/>
              </a:rPr>
              <a:t>Преобладават </a:t>
            </a:r>
            <a:r>
              <a:rPr lang="bg-BG" dirty="0" err="1">
                <a:latin typeface="Calibri" pitchFamily="34" charset="0"/>
              </a:rPr>
              <a:t>самонаетите</a:t>
            </a:r>
            <a:r>
              <a:rPr lang="bg-BG" dirty="0">
                <a:latin typeface="Calibri" pitchFamily="34" charset="0"/>
              </a:rPr>
              <a:t> </a:t>
            </a:r>
            <a:r>
              <a:rPr lang="bg-BG" dirty="0" smtClean="0">
                <a:latin typeface="Calibri" pitchFamily="34" charset="0"/>
              </a:rPr>
              <a:t>лица.</a:t>
            </a:r>
          </a:p>
          <a:p>
            <a:r>
              <a:rPr lang="bg-BG" dirty="0" smtClean="0">
                <a:latin typeface="Calibri" pitchFamily="34" charset="0"/>
              </a:rPr>
              <a:t>Повечето могат </a:t>
            </a:r>
            <a:r>
              <a:rPr lang="bg-BG" dirty="0">
                <a:latin typeface="Calibri" pitchFamily="34" charset="0"/>
              </a:rPr>
              <a:t>да се категоризират като семейна работна </a:t>
            </a:r>
            <a:r>
              <a:rPr lang="bg-BG" dirty="0" smtClean="0">
                <a:latin typeface="Calibri" pitchFamily="34" charset="0"/>
              </a:rPr>
              <a:t>ръка. </a:t>
            </a:r>
            <a:endParaRPr lang="bg-BG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7584" y="5446965"/>
            <a:ext cx="7920880" cy="646331"/>
          </a:xfrm>
          <a:prstGeom prst="rect">
            <a:avLst/>
          </a:prstGeom>
          <a:ln>
            <a:solidFill>
              <a:srgbClr val="4F2D7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g-BG" dirty="0">
                <a:latin typeface="Calibri" pitchFamily="34" charset="0"/>
              </a:rPr>
              <a:t>За периода </a:t>
            </a:r>
            <a:r>
              <a:rPr lang="bg-BG" dirty="0" smtClean="0">
                <a:latin typeface="Calibri" pitchFamily="34" charset="0"/>
              </a:rPr>
              <a:t>2003–2011 </a:t>
            </a:r>
            <a:r>
              <a:rPr lang="bg-BG" dirty="0" err="1" smtClean="0">
                <a:latin typeface="Calibri" pitchFamily="34" charset="0"/>
              </a:rPr>
              <a:t>факторният</a:t>
            </a:r>
            <a:r>
              <a:rPr lang="bg-BG" dirty="0" smtClean="0">
                <a:latin typeface="Calibri" pitchFamily="34" charset="0"/>
              </a:rPr>
              <a:t> </a:t>
            </a:r>
            <a:r>
              <a:rPr lang="bg-BG" dirty="0">
                <a:latin typeface="Calibri" pitchFamily="34" charset="0"/>
              </a:rPr>
              <a:t>доход на една годишна работна единица нараства с 275%,  преди всичко в резултат на намаляването на вложения труд.</a:t>
            </a:r>
            <a:endParaRPr lang="bg-BG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96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bg1"/>
                </a:solidFill>
              </a:rPr>
              <a:t>Инвестиционна активност</a:t>
            </a:r>
            <a:endParaRPr lang="bg-BG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198060"/>
              </p:ext>
            </p:extLst>
          </p:nvPr>
        </p:nvGraphicFramePr>
        <p:xfrm>
          <a:off x="107505" y="2762099"/>
          <a:ext cx="8928992" cy="1747021"/>
        </p:xfrm>
        <a:graphic>
          <a:graphicData uri="http://schemas.openxmlformats.org/drawingml/2006/table">
            <a:tbl>
              <a:tblPr firstRow="1" firstCol="1" bandRow="1">
                <a:effectLst/>
                <a:tableStyleId>{284E427A-3D55-4303-BF80-6455036E1DE7}</a:tableStyleId>
              </a:tblPr>
              <a:tblGrid>
                <a:gridCol w="2808311"/>
                <a:gridCol w="1512168"/>
                <a:gridCol w="1656184"/>
                <a:gridCol w="1512168"/>
                <a:gridCol w="1440161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100" dirty="0">
                          <a:effectLst/>
                        </a:rPr>
                        <a:t> </a:t>
                      </a:r>
                      <a:endParaRPr lang="bg-BG" sz="2000" kern="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9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2008</a:t>
                      </a:r>
                      <a:endParaRPr lang="bg-BG" sz="1900" kern="1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9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2009</a:t>
                      </a:r>
                      <a:endParaRPr lang="bg-BG" sz="1900" kern="1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9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2010</a:t>
                      </a:r>
                      <a:endParaRPr lang="bg-BG" sz="1900" kern="1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9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2011</a:t>
                      </a:r>
                      <a:endParaRPr lang="bg-BG" sz="1900" kern="1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63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100" dirty="0">
                          <a:effectLst/>
                        </a:rPr>
                        <a:t>Общо</a:t>
                      </a:r>
                      <a:endParaRPr lang="bg-BG" sz="2000" kern="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900" kern="100" dirty="0">
                          <a:solidFill>
                            <a:schemeClr val="accent1"/>
                          </a:solidFill>
                          <a:effectLst/>
                        </a:rPr>
                        <a:t>29 424 189</a:t>
                      </a:r>
                      <a:endParaRPr lang="bg-BG" sz="1900" kern="100" dirty="0"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900" kern="100" dirty="0">
                          <a:solidFill>
                            <a:schemeClr val="accent1"/>
                          </a:solidFill>
                          <a:effectLst/>
                        </a:rPr>
                        <a:t>21 274 280</a:t>
                      </a:r>
                      <a:endParaRPr lang="bg-BG" sz="1900" kern="100" dirty="0"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900" kern="100" dirty="0">
                          <a:solidFill>
                            <a:schemeClr val="accent1"/>
                          </a:solidFill>
                          <a:effectLst/>
                        </a:rPr>
                        <a:t>16 218 269</a:t>
                      </a:r>
                      <a:endParaRPr lang="bg-BG" sz="1900" kern="100" dirty="0"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900" kern="100" dirty="0">
                          <a:solidFill>
                            <a:schemeClr val="accent1"/>
                          </a:solidFill>
                          <a:effectLst/>
                        </a:rPr>
                        <a:t>17 913 109</a:t>
                      </a:r>
                      <a:endParaRPr lang="bg-BG" sz="1900" kern="100" dirty="0"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25000"/>
                      </a:schemeClr>
                    </a:solidFill>
                  </a:tcPr>
                </a:tc>
              </a:tr>
              <a:tr h="463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kern="100" dirty="0">
                          <a:effectLst/>
                        </a:rPr>
                        <a:t>Селско, горско и рибно стопанство</a:t>
                      </a:r>
                      <a:endParaRPr lang="bg-BG" sz="2000" kern="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900" kern="100" dirty="0">
                          <a:solidFill>
                            <a:schemeClr val="accent1"/>
                          </a:solidFill>
                          <a:effectLst/>
                        </a:rPr>
                        <a:t>930 583</a:t>
                      </a:r>
                      <a:endParaRPr lang="bg-BG" sz="1900" kern="100" dirty="0"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900" kern="100">
                          <a:solidFill>
                            <a:schemeClr val="accent1"/>
                          </a:solidFill>
                          <a:effectLst/>
                        </a:rPr>
                        <a:t>840 774</a:t>
                      </a:r>
                      <a:endParaRPr lang="bg-BG" sz="1900" kern="100"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900" kern="100" dirty="0">
                          <a:solidFill>
                            <a:schemeClr val="accent1"/>
                          </a:solidFill>
                          <a:effectLst/>
                        </a:rPr>
                        <a:t>914 565</a:t>
                      </a:r>
                      <a:endParaRPr lang="bg-BG" sz="1900" kern="100" dirty="0"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900" kern="100" dirty="0">
                          <a:solidFill>
                            <a:schemeClr val="accent1"/>
                          </a:solidFill>
                          <a:effectLst/>
                        </a:rPr>
                        <a:t>1 469 770</a:t>
                      </a:r>
                      <a:endParaRPr lang="bg-BG" sz="1900" kern="100" dirty="0"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1914260"/>
            <a:ext cx="6984776" cy="707886"/>
          </a:xfrm>
          <a:prstGeom prst="rect">
            <a:avLst/>
          </a:prstGeom>
          <a:noFill/>
          <a:ln>
            <a:solidFill>
              <a:schemeClr val="accent1">
                <a:lumMod val="9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g-BG" sz="2000" dirty="0">
                <a:latin typeface="Calibri" pitchFamily="34" charset="0"/>
              </a:rPr>
              <a:t>Разходи за придобиване на дълготрайни материални активи в селското, горското и рибното стопанство </a:t>
            </a:r>
            <a:r>
              <a:rPr lang="bg-BG" sz="2000" dirty="0" smtClean="0">
                <a:latin typeface="Calibri" pitchFamily="34" charset="0"/>
              </a:rPr>
              <a:t>(хил</a:t>
            </a:r>
            <a:r>
              <a:rPr lang="bg-BG" sz="2000" dirty="0">
                <a:latin typeface="Calibri" pitchFamily="34" charset="0"/>
              </a:rPr>
              <a:t>. лв</a:t>
            </a:r>
            <a:r>
              <a:rPr lang="bg-BG" sz="2000" dirty="0" smtClean="0">
                <a:latin typeface="Calibri" pitchFamily="34" charset="0"/>
              </a:rPr>
              <a:t>.)</a:t>
            </a:r>
            <a:endParaRPr lang="bg-BG" sz="20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4653136"/>
            <a:ext cx="7056784" cy="1631216"/>
          </a:xfrm>
          <a:prstGeom prst="rect">
            <a:avLst/>
          </a:prstGeom>
          <a:noFill/>
          <a:ln>
            <a:solidFill>
              <a:schemeClr val="accent1">
                <a:lumMod val="9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Calibri" pitchFamily="34" charset="0"/>
              </a:rPr>
              <a:t>Технологичното </a:t>
            </a:r>
            <a:r>
              <a:rPr lang="bg-BG" sz="2000" dirty="0">
                <a:latin typeface="Calibri" pitchFamily="34" charset="0"/>
              </a:rPr>
              <a:t>равнище на производството остава </a:t>
            </a:r>
            <a:r>
              <a:rPr lang="bg-BG" sz="2000" dirty="0" smtClean="0">
                <a:latin typeface="Calibri" pitchFamily="34" charset="0"/>
              </a:rPr>
              <a:t>ниско:</a:t>
            </a:r>
          </a:p>
          <a:p>
            <a:pPr marL="342900" indent="-342900">
              <a:buFontTx/>
              <a:buChar char="-"/>
            </a:pPr>
            <a:r>
              <a:rPr lang="bg-BG" sz="2000" dirty="0" smtClean="0">
                <a:latin typeface="Calibri" pitchFamily="34" charset="0"/>
              </a:rPr>
              <a:t>ниска </a:t>
            </a:r>
            <a:r>
              <a:rPr lang="bg-BG" sz="2000" dirty="0">
                <a:latin typeface="Calibri" pitchFamily="34" charset="0"/>
              </a:rPr>
              <a:t>степен на механизация, </a:t>
            </a:r>
            <a:endParaRPr lang="bg-BG" sz="2000" dirty="0" smtClean="0">
              <a:latin typeface="Calibri" pitchFamily="34" charset="0"/>
            </a:endParaRPr>
          </a:p>
          <a:p>
            <a:pPr marL="342900" indent="-342900">
              <a:buFontTx/>
              <a:buChar char="-"/>
            </a:pPr>
            <a:r>
              <a:rPr lang="bg-BG" sz="2000" dirty="0" smtClean="0">
                <a:latin typeface="Calibri" pitchFamily="34" charset="0"/>
              </a:rPr>
              <a:t>влошено качество </a:t>
            </a:r>
            <a:r>
              <a:rPr lang="bg-BG" sz="2000" dirty="0">
                <a:latin typeface="Calibri" pitchFamily="34" charset="0"/>
              </a:rPr>
              <a:t>на използвания посевен материал и селекционните практики, </a:t>
            </a:r>
            <a:endParaRPr lang="bg-BG" sz="2000" dirty="0" smtClean="0">
              <a:latin typeface="Calibri" pitchFamily="34" charset="0"/>
            </a:endParaRPr>
          </a:p>
          <a:p>
            <a:pPr marL="342900" indent="-342900">
              <a:buFontTx/>
              <a:buChar char="-"/>
            </a:pPr>
            <a:r>
              <a:rPr lang="bg-BG" sz="2000" dirty="0" smtClean="0">
                <a:latin typeface="Calibri" pitchFamily="34" charset="0"/>
              </a:rPr>
              <a:t>остарял сграден </a:t>
            </a:r>
            <a:r>
              <a:rPr lang="bg-BG" sz="2000" dirty="0">
                <a:latin typeface="Calibri" pitchFamily="34" charset="0"/>
              </a:rPr>
              <a:t>фонд, технологии и др.</a:t>
            </a:r>
          </a:p>
        </p:txBody>
      </p:sp>
    </p:spTree>
    <p:extLst>
      <p:ext uri="{BB962C8B-B14F-4D97-AF65-F5344CB8AC3E}">
        <p14:creationId xmlns:p14="http://schemas.microsoft.com/office/powerpoint/2010/main" val="33156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bg1"/>
                </a:solidFill>
              </a:rPr>
              <a:t>Типични профили </a:t>
            </a:r>
            <a:endParaRPr lang="bg-BG" b="1" dirty="0">
              <a:solidFill>
                <a:schemeClr val="bg1"/>
              </a:solidFill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251520" y="1916832"/>
            <a:ext cx="2520280" cy="720080"/>
          </a:xfrm>
          <a:prstGeom prst="wedgeRectCallout">
            <a:avLst>
              <a:gd name="adj1" fmla="val -6093"/>
              <a:gd name="adj2" fmla="val 69303"/>
            </a:avLst>
          </a:prstGeom>
          <a:solidFill>
            <a:schemeClr val="accent3">
              <a:lumMod val="9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800" b="1" dirty="0" err="1" smtClean="0">
                <a:solidFill>
                  <a:schemeClr val="tx1"/>
                </a:solidFill>
              </a:rPr>
              <a:t>Микро-</a:t>
            </a:r>
            <a:r>
              <a:rPr lang="bg-BG" sz="1800" b="1" dirty="0" smtClean="0">
                <a:solidFill>
                  <a:schemeClr val="tx1"/>
                </a:solidFill>
              </a:rPr>
              <a:t> или малко </a:t>
            </a:r>
            <a:r>
              <a:rPr lang="bg-BG" sz="1800" b="1" dirty="0">
                <a:solidFill>
                  <a:schemeClr val="tx1"/>
                </a:solidFill>
              </a:rPr>
              <a:t>стопанство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3347864" y="1988840"/>
            <a:ext cx="2664296" cy="576064"/>
          </a:xfrm>
          <a:prstGeom prst="wedgeRectCallout">
            <a:avLst>
              <a:gd name="adj1" fmla="val -495"/>
              <a:gd name="adj2" fmla="val 92262"/>
            </a:avLst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800" b="1" dirty="0">
                <a:solidFill>
                  <a:schemeClr val="tx1"/>
                </a:solidFill>
              </a:rPr>
              <a:t>Голямо </a:t>
            </a:r>
            <a:r>
              <a:rPr lang="bg-BG" sz="1800" b="1" dirty="0" smtClean="0">
                <a:solidFill>
                  <a:schemeClr val="tx1"/>
                </a:solidFill>
              </a:rPr>
              <a:t>стопанство </a:t>
            </a:r>
            <a:endParaRPr lang="bg-BG" sz="1800" b="1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588224" y="1988840"/>
            <a:ext cx="2448272" cy="540643"/>
          </a:xfrm>
          <a:prstGeom prst="wedgeRectCallout">
            <a:avLst>
              <a:gd name="adj1" fmla="val -1510"/>
              <a:gd name="adj2" fmla="val 83066"/>
            </a:avLst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800" b="1" dirty="0" smtClean="0">
                <a:solidFill>
                  <a:schemeClr val="tx1"/>
                </a:solidFill>
              </a:rPr>
              <a:t>Вносител</a:t>
            </a:r>
            <a:endParaRPr lang="bg-BG" sz="18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2839576"/>
            <a:ext cx="2682924" cy="2677656"/>
          </a:xfrm>
          <a:prstGeom prst="rect">
            <a:avLst/>
          </a:prstGeom>
          <a:solidFill>
            <a:schemeClr val="accent3">
              <a:lumMod val="9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g-BG" sz="1400" dirty="0" smtClean="0">
                <a:latin typeface="Calibri" pitchFamily="34" charset="0"/>
              </a:rPr>
              <a:t>Опити за реализация на </a:t>
            </a:r>
            <a:r>
              <a:rPr lang="bg-BG" sz="1400" dirty="0">
                <a:latin typeface="Calibri" pitchFamily="34" charset="0"/>
              </a:rPr>
              <a:t>поне част от продукцията на локалния </a:t>
            </a:r>
            <a:r>
              <a:rPr lang="bg-BG" sz="1400" dirty="0" smtClean="0">
                <a:latin typeface="Calibri" pitchFamily="34" charset="0"/>
              </a:rPr>
              <a:t>пазар; ниска </a:t>
            </a:r>
            <a:r>
              <a:rPr lang="bg-BG" sz="1400" dirty="0">
                <a:latin typeface="Calibri" pitchFamily="34" charset="0"/>
              </a:rPr>
              <a:t>степен на </a:t>
            </a:r>
            <a:r>
              <a:rPr lang="bg-BG" sz="1400" dirty="0" smtClean="0">
                <a:latin typeface="Calibri" pitchFamily="34" charset="0"/>
              </a:rPr>
              <a:t>механизация, </a:t>
            </a:r>
            <a:r>
              <a:rPr lang="bg-BG" sz="1400" dirty="0">
                <a:latin typeface="Calibri" pitchFamily="34" charset="0"/>
              </a:rPr>
              <a:t>ограничени възможности за модернизация, без или с ниски приходи, без възможност за съхраняване на продукцията. </a:t>
            </a:r>
            <a:endParaRPr lang="bg-BG" sz="1400" dirty="0" smtClean="0">
              <a:latin typeface="Calibri" pitchFamily="34" charset="0"/>
            </a:endParaRPr>
          </a:p>
          <a:p>
            <a:r>
              <a:rPr lang="bg-BG" sz="1400" dirty="0" smtClean="0">
                <a:latin typeface="Calibri" pitchFamily="34" charset="0"/>
              </a:rPr>
              <a:t>Ако </a:t>
            </a:r>
            <a:r>
              <a:rPr lang="bg-BG" sz="1400" dirty="0">
                <a:latin typeface="Calibri" pitchFamily="34" charset="0"/>
              </a:rPr>
              <a:t>все пак </a:t>
            </a:r>
            <a:r>
              <a:rPr lang="bg-BG" sz="1400" dirty="0" smtClean="0">
                <a:latin typeface="Calibri" pitchFamily="34" charset="0"/>
              </a:rPr>
              <a:t>реализира продукция, то </a:t>
            </a:r>
            <a:r>
              <a:rPr lang="bg-BG" sz="1400" dirty="0">
                <a:latin typeface="Calibri" pitchFamily="34" charset="0"/>
              </a:rPr>
              <a:t>е  при каквито и да </a:t>
            </a:r>
            <a:r>
              <a:rPr lang="bg-BG" sz="1400" dirty="0" smtClean="0">
                <a:latin typeface="Calibri" pitchFamily="34" charset="0"/>
              </a:rPr>
              <a:t>са </a:t>
            </a:r>
            <a:r>
              <a:rPr lang="bg-BG" sz="1400" dirty="0">
                <a:latin typeface="Calibri" pitchFamily="34" charset="0"/>
              </a:rPr>
              <a:t>условия, с компромис в </a:t>
            </a:r>
            <a:r>
              <a:rPr lang="bg-BG" sz="1400" dirty="0" smtClean="0">
                <a:latin typeface="Calibri" pitchFamily="34" charset="0"/>
              </a:rPr>
              <a:t>цената.</a:t>
            </a:r>
            <a:endParaRPr lang="bg-BG" sz="1400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7864" y="2852936"/>
            <a:ext cx="2664296" cy="2031325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g-BG" sz="1400" dirty="0" smtClean="0">
                <a:latin typeface="Calibri" pitchFamily="34" charset="0"/>
              </a:rPr>
              <a:t>Стреми се </a:t>
            </a:r>
            <a:r>
              <a:rPr lang="bg-BG" sz="1400" dirty="0">
                <a:latin typeface="Calibri" pitchFamily="34" charset="0"/>
              </a:rPr>
              <a:t>към уедряване на производството и/или затваряне на производствения </a:t>
            </a:r>
            <a:r>
              <a:rPr lang="bg-BG" sz="1400" dirty="0" smtClean="0">
                <a:latin typeface="Calibri" pitchFamily="34" charset="0"/>
              </a:rPr>
              <a:t>цикъл; влага </a:t>
            </a:r>
            <a:r>
              <a:rPr lang="bg-BG" sz="1400" dirty="0">
                <a:latin typeface="Calibri" pitchFamily="34" charset="0"/>
              </a:rPr>
              <a:t>средства за модернизация или за изграждане на изцяло ново производство. </a:t>
            </a:r>
            <a:endParaRPr lang="bg-BG" sz="1400" dirty="0" smtClean="0">
              <a:latin typeface="Calibri" pitchFamily="34" charset="0"/>
            </a:endParaRPr>
          </a:p>
          <a:p>
            <a:r>
              <a:rPr lang="bg-BG" sz="1400" dirty="0" smtClean="0">
                <a:latin typeface="Calibri" pitchFamily="34" charset="0"/>
              </a:rPr>
              <a:t>Част </a:t>
            </a:r>
            <a:r>
              <a:rPr lang="bg-BG" sz="1400" dirty="0">
                <a:latin typeface="Calibri" pitchFamily="34" charset="0"/>
              </a:rPr>
              <a:t>от големите производители са и </a:t>
            </a:r>
            <a:r>
              <a:rPr lang="bg-BG" sz="1400" dirty="0" smtClean="0">
                <a:latin typeface="Calibri" pitchFamily="34" charset="0"/>
              </a:rPr>
              <a:t>износители. </a:t>
            </a:r>
            <a:endParaRPr lang="bg-BG" sz="1400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2240" y="2780928"/>
            <a:ext cx="2304256" cy="954107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g-BG" sz="1400" dirty="0" smtClean="0">
                <a:latin typeface="Calibri" pitchFamily="34" charset="0"/>
              </a:rPr>
              <a:t>Обикновено продава </a:t>
            </a:r>
            <a:r>
              <a:rPr lang="bg-BG" sz="1400" dirty="0">
                <a:latin typeface="Calibri" pitchFamily="34" charset="0"/>
              </a:rPr>
              <a:t>на вътрешния пазар </a:t>
            </a:r>
            <a:r>
              <a:rPr lang="bg-BG" sz="1400" dirty="0" smtClean="0">
                <a:latin typeface="Calibri" pitchFamily="34" charset="0"/>
              </a:rPr>
              <a:t>на по-ниски цени; конкурира </a:t>
            </a:r>
            <a:r>
              <a:rPr lang="bg-BG" sz="1400" dirty="0">
                <a:latin typeface="Calibri" pitchFamily="34" charset="0"/>
              </a:rPr>
              <a:t>местното производство.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27984" y="5229200"/>
            <a:ext cx="4572000" cy="83099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bg-BG" sz="1600" dirty="0">
                <a:latin typeface="Calibri" pitchFamily="34" charset="0"/>
              </a:rPr>
              <a:t>Може да се очаква продължаващо намаляване на малките участници на пазара и засилване на позициите на едрите производители и вносители.</a:t>
            </a:r>
          </a:p>
        </p:txBody>
      </p:sp>
    </p:spTree>
    <p:extLst>
      <p:ext uri="{BB962C8B-B14F-4D97-AF65-F5344CB8AC3E}">
        <p14:creationId xmlns:p14="http://schemas.microsoft.com/office/powerpoint/2010/main" val="188162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cap="all" dirty="0"/>
              <a:t>Анализ на </a:t>
            </a:r>
            <a:r>
              <a:rPr lang="bg-BG" b="1" cap="all" dirty="0" smtClean="0"/>
              <a:t>аграрния сектор</a:t>
            </a:r>
            <a:endParaRPr lang="bg-BG" dirty="0"/>
          </a:p>
        </p:txBody>
      </p:sp>
      <p:pic>
        <p:nvPicPr>
          <p:cNvPr id="6" name="Picture 5" descr="man-binocula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861048"/>
            <a:ext cx="3810000" cy="253365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60363" y="1916832"/>
            <a:ext cx="8423275" cy="4441126"/>
          </a:xfrm>
        </p:spPr>
        <p:txBody>
          <a:bodyPr/>
          <a:lstStyle/>
          <a:p>
            <a:pPr marL="514350" indent="-514350"/>
            <a:r>
              <a:rPr lang="bg-BG" sz="3600" b="1" dirty="0" smtClean="0">
                <a:solidFill>
                  <a:schemeClr val="bg1"/>
                </a:solidFill>
              </a:rPr>
              <a:t>Кратко представяне на резултати от проучване (ноември – декември 2012)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bg-BG" sz="3600" dirty="0" smtClean="0"/>
              <a:t>На кратко за състоянието на аграрния сектор през последните години</a:t>
            </a:r>
            <a:endParaRPr lang="en-US" sz="36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bg1"/>
                </a:solidFill>
              </a:rPr>
              <a:t>Ключови процеси и тенденции</a:t>
            </a:r>
            <a:endParaRPr lang="bg-BG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5834" y="3801814"/>
            <a:ext cx="2160240" cy="923330"/>
          </a:xfrm>
          <a:prstGeom prst="rect">
            <a:avLst/>
          </a:prstGeom>
          <a:solidFill>
            <a:srgbClr val="CCECF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g-BG" sz="1800" dirty="0">
                <a:latin typeface="Calibri" pitchFamily="34" charset="0"/>
              </a:rPr>
              <a:t>Преструктуриране и концентрация на </a:t>
            </a:r>
            <a:r>
              <a:rPr lang="bg-BG" sz="1800" dirty="0" smtClean="0">
                <a:latin typeface="Calibri" pitchFamily="34" charset="0"/>
              </a:rPr>
              <a:t>стопанства.</a:t>
            </a:r>
            <a:endParaRPr lang="bg-BG" sz="18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16079" y="4881934"/>
            <a:ext cx="2529061" cy="923330"/>
          </a:xfrm>
          <a:prstGeom prst="rect">
            <a:avLst/>
          </a:prstGeom>
          <a:noFill/>
          <a:ln>
            <a:solidFill>
              <a:srgbClr val="4F2D7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sz="1800" b="1" dirty="0" smtClean="0">
                <a:solidFill>
                  <a:srgbClr val="4F2D7F"/>
                </a:solidFill>
              </a:rPr>
              <a:t>Намаляване </a:t>
            </a:r>
            <a:r>
              <a:rPr lang="bg-BG" sz="1800" b="1" dirty="0">
                <a:solidFill>
                  <a:srgbClr val="4F2D7F"/>
                </a:solidFill>
              </a:rPr>
              <a:t>на броя </a:t>
            </a:r>
            <a:r>
              <a:rPr lang="bg-BG" sz="1800" b="1" dirty="0" smtClean="0">
                <a:solidFill>
                  <a:srgbClr val="4F2D7F"/>
                </a:solidFill>
              </a:rPr>
              <a:t>(</a:t>
            </a:r>
            <a:r>
              <a:rPr lang="bg-BG" sz="1800" b="1" dirty="0">
                <a:solidFill>
                  <a:srgbClr val="4F2D7F"/>
                </a:solidFill>
              </a:rPr>
              <a:t>най-вече </a:t>
            </a:r>
            <a:r>
              <a:rPr lang="bg-BG" sz="1800" b="1" dirty="0" err="1">
                <a:solidFill>
                  <a:srgbClr val="4F2D7F"/>
                </a:solidFill>
              </a:rPr>
              <a:t>микро-</a:t>
            </a:r>
            <a:r>
              <a:rPr lang="bg-BG" sz="1800" b="1" dirty="0">
                <a:solidFill>
                  <a:srgbClr val="4F2D7F"/>
                </a:solidFill>
              </a:rPr>
              <a:t> и малки).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77235" y="3203684"/>
            <a:ext cx="2196033" cy="369332"/>
          </a:xfrm>
          <a:prstGeom prst="rect">
            <a:avLst/>
          </a:prstGeom>
          <a:solidFill>
            <a:srgbClr val="FFFFCC"/>
          </a:solidFill>
          <a:ln>
            <a:solidFill>
              <a:srgbClr val="EBFFE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g-BG" sz="1800" dirty="0" smtClean="0"/>
              <a:t>Нови изисквания.</a:t>
            </a:r>
            <a:endParaRPr lang="bg-BG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6216079" y="2699628"/>
            <a:ext cx="2518345" cy="369332"/>
          </a:xfrm>
          <a:prstGeom prst="rect">
            <a:avLst/>
          </a:prstGeom>
          <a:solidFill>
            <a:srgbClr val="EBFFEB"/>
          </a:solidFill>
          <a:ln>
            <a:solidFill>
              <a:srgbClr val="9BBB59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g-BG" sz="1800" dirty="0" smtClean="0"/>
              <a:t>Европейски фондове.</a:t>
            </a:r>
            <a:endParaRPr lang="bg-BG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6619850" y="2123564"/>
            <a:ext cx="1872208" cy="369332"/>
          </a:xfrm>
          <a:prstGeom prst="rect">
            <a:avLst/>
          </a:prstGeom>
          <a:solidFill>
            <a:srgbClr val="CCFFCC"/>
          </a:solidFill>
          <a:ln>
            <a:solidFill>
              <a:srgbClr val="FFFFC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g-BG" sz="1800" dirty="0" smtClean="0"/>
              <a:t>Нова политика.</a:t>
            </a:r>
            <a:endParaRPr lang="bg-BG" sz="1800" dirty="0"/>
          </a:p>
        </p:txBody>
      </p:sp>
      <p:sp>
        <p:nvSpPr>
          <p:cNvPr id="47" name="TextBox 46"/>
          <p:cNvSpPr txBox="1"/>
          <p:nvPr/>
        </p:nvSpPr>
        <p:spPr>
          <a:xfrm>
            <a:off x="154385" y="3004789"/>
            <a:ext cx="5497735" cy="1954381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bg-BG" sz="1600" dirty="0"/>
              <a:t>Спрямо другите участници в Общия европейски пазар, </a:t>
            </a:r>
            <a:endParaRPr lang="bg-BG" sz="1600" dirty="0" smtClean="0"/>
          </a:p>
          <a:p>
            <a:pPr>
              <a:spcBef>
                <a:spcPts val="600"/>
              </a:spcBef>
            </a:pPr>
            <a:r>
              <a:rPr lang="bg-BG" sz="1600" dirty="0" smtClean="0"/>
              <a:t>в </a:t>
            </a:r>
            <a:r>
              <a:rPr lang="bg-BG" sz="1600" dirty="0"/>
              <a:t>България </a:t>
            </a:r>
            <a:r>
              <a:rPr lang="bg-BG" sz="1600" b="1" dirty="0" smtClean="0"/>
              <a:t>преобладават стопанства с</a:t>
            </a:r>
            <a:r>
              <a:rPr lang="bg-BG" sz="1600" dirty="0" smtClean="0"/>
              <a:t>:</a:t>
            </a:r>
            <a:endParaRPr lang="bg-BG" sz="1600" dirty="0"/>
          </a:p>
          <a:p>
            <a:pPr marL="285750" lvl="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bg-BG" sz="1600" dirty="0" smtClean="0"/>
              <a:t>нисък </a:t>
            </a:r>
            <a:r>
              <a:rPr lang="bg-BG" sz="1600" dirty="0"/>
              <a:t>икономически потенциал;</a:t>
            </a:r>
          </a:p>
          <a:p>
            <a:pPr marL="285750" lvl="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bg-BG" sz="1600" dirty="0" err="1"/>
              <a:t>монокултурно</a:t>
            </a:r>
            <a:r>
              <a:rPr lang="bg-BG" sz="1600" dirty="0"/>
              <a:t> производство;</a:t>
            </a:r>
          </a:p>
          <a:p>
            <a:pPr marL="285750" lvl="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bg-BG" sz="1600" dirty="0" smtClean="0"/>
              <a:t>ниско </a:t>
            </a:r>
            <a:r>
              <a:rPr lang="bg-BG" sz="1600" dirty="0"/>
              <a:t>технологично равнище;</a:t>
            </a:r>
          </a:p>
          <a:p>
            <a:pPr marL="285750" lvl="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bg-BG" sz="1600" dirty="0"/>
              <a:t>ниска </a:t>
            </a:r>
            <a:r>
              <a:rPr lang="bg-BG" sz="1600" dirty="0" smtClean="0"/>
              <a:t>продуктивност.</a:t>
            </a:r>
            <a:endParaRPr lang="bg-BG" sz="1600" dirty="0"/>
          </a:p>
        </p:txBody>
      </p:sp>
      <p:sp>
        <p:nvSpPr>
          <p:cNvPr id="49" name="Double Brace 48"/>
          <p:cNvSpPr/>
          <p:nvPr/>
        </p:nvSpPr>
        <p:spPr>
          <a:xfrm>
            <a:off x="5806504" y="2014681"/>
            <a:ext cx="3337496" cy="3934599"/>
          </a:xfrm>
          <a:prstGeom prst="bracePair">
            <a:avLst/>
          </a:prstGeom>
          <a:ln>
            <a:solidFill>
              <a:srgbClr val="4F2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4808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>
                <a:solidFill>
                  <a:schemeClr val="bg1"/>
                </a:solidFill>
              </a:rPr>
              <a:t>Обща характеристика на изследваните </a:t>
            </a:r>
            <a:r>
              <a:rPr lang="bg-BG" b="1" dirty="0" smtClean="0">
                <a:solidFill>
                  <a:schemeClr val="bg1"/>
                </a:solidFill>
              </a:rPr>
              <a:t>стопанства</a:t>
            </a:r>
            <a:br>
              <a:rPr lang="bg-BG" b="1" dirty="0" smtClean="0">
                <a:solidFill>
                  <a:schemeClr val="bg1"/>
                </a:solidFill>
              </a:rPr>
            </a:br>
            <a:r>
              <a:rPr lang="bg-BG" b="1" dirty="0" smtClean="0">
                <a:solidFill>
                  <a:schemeClr val="bg1"/>
                </a:solidFill>
              </a:rPr>
              <a:t>(</a:t>
            </a:r>
            <a:r>
              <a:rPr lang="bg-BG" dirty="0" smtClean="0">
                <a:solidFill>
                  <a:schemeClr val="bg1"/>
                </a:solidFill>
              </a:rPr>
              <a:t>12 </a:t>
            </a:r>
            <a:r>
              <a:rPr lang="bg-BG" dirty="0">
                <a:solidFill>
                  <a:schemeClr val="bg1"/>
                </a:solidFill>
              </a:rPr>
              <a:t>ноември – 5 декември 2012 г</a:t>
            </a:r>
            <a:r>
              <a:rPr lang="bg-BG" dirty="0" smtClean="0">
                <a:solidFill>
                  <a:schemeClr val="bg1"/>
                </a:solidFill>
              </a:rPr>
              <a:t>.)</a:t>
            </a:r>
            <a:endParaRPr lang="bg-BG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96" y="2166187"/>
            <a:ext cx="3799473" cy="3777169"/>
          </a:xfr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bg-BG" sz="2100" dirty="0" smtClean="0"/>
              <a:t>Два </a:t>
            </a:r>
            <a:r>
              <a:rPr lang="bg-BG" sz="2100" dirty="0"/>
              <a:t>критерия: юридическа форма на </a:t>
            </a:r>
            <a:r>
              <a:rPr lang="bg-BG" sz="2100" dirty="0" smtClean="0"/>
              <a:t>производителя, </a:t>
            </a:r>
            <a:r>
              <a:rPr lang="bg-BG" sz="2100" dirty="0"/>
              <a:t>сектор на </a:t>
            </a:r>
            <a:r>
              <a:rPr lang="bg-BG" sz="2100" dirty="0" smtClean="0"/>
              <a:t>дейност.</a:t>
            </a:r>
          </a:p>
          <a:p>
            <a:r>
              <a:rPr lang="bg-BG" sz="2100" dirty="0" smtClean="0"/>
              <a:t>Обхват: </a:t>
            </a:r>
            <a:r>
              <a:rPr lang="bg-BG" sz="2100" dirty="0"/>
              <a:t>346 </a:t>
            </a:r>
            <a:r>
              <a:rPr lang="bg-BG" sz="2100" dirty="0" smtClean="0"/>
              <a:t>души.</a:t>
            </a:r>
          </a:p>
          <a:p>
            <a:r>
              <a:rPr lang="bg-BG" sz="2100" dirty="0" smtClean="0"/>
              <a:t>От тях: 66</a:t>
            </a:r>
            <a:r>
              <a:rPr lang="bg-BG" sz="2100" dirty="0"/>
              <a:t>% </a:t>
            </a:r>
            <a:r>
              <a:rPr lang="bg-BG" sz="2100" dirty="0" smtClean="0"/>
              <a:t>селскостопански производители; </a:t>
            </a:r>
            <a:r>
              <a:rPr lang="bg-BG" sz="2100" dirty="0"/>
              <a:t>11% </a:t>
            </a:r>
            <a:r>
              <a:rPr lang="bg-BG" sz="2100" dirty="0" smtClean="0"/>
              <a:t>собственици </a:t>
            </a:r>
            <a:r>
              <a:rPr lang="bg-BG" sz="2100" dirty="0"/>
              <a:t>във </a:t>
            </a:r>
            <a:r>
              <a:rPr lang="bg-BG" sz="2100" dirty="0" smtClean="0"/>
              <a:t>фирмата/сдружението; </a:t>
            </a:r>
            <a:r>
              <a:rPr lang="bg-BG" sz="2100" dirty="0"/>
              <a:t>15% </a:t>
            </a:r>
            <a:r>
              <a:rPr lang="bg-BG" sz="2100" dirty="0" smtClean="0"/>
              <a:t> </a:t>
            </a:r>
            <a:r>
              <a:rPr lang="bg-BG" sz="2100" dirty="0"/>
              <a:t>управителен орган на </a:t>
            </a:r>
            <a:r>
              <a:rPr lang="bg-BG" sz="2100" dirty="0" smtClean="0"/>
              <a:t>фирма; </a:t>
            </a:r>
            <a:r>
              <a:rPr lang="bg-BG" sz="2100" dirty="0"/>
              <a:t>8% </a:t>
            </a:r>
            <a:r>
              <a:rPr lang="bg-BG" sz="2100" dirty="0" smtClean="0"/>
              <a:t>в </a:t>
            </a:r>
            <a:r>
              <a:rPr lang="bg-BG" sz="2100" dirty="0"/>
              <a:t>управлението на земеделска </a:t>
            </a:r>
            <a:r>
              <a:rPr lang="bg-BG" sz="2100" dirty="0" smtClean="0"/>
              <a:t>кооперация. </a:t>
            </a:r>
            <a:endParaRPr lang="bg-BG" sz="21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72233"/>
            <a:ext cx="5472608" cy="436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5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>
                <a:solidFill>
                  <a:schemeClr val="bg1"/>
                </a:solidFill>
              </a:rPr>
              <a:t>Обща характеристика на изследваните стопанства</a:t>
            </a:r>
            <a:br>
              <a:rPr lang="bg-BG" b="1" dirty="0">
                <a:solidFill>
                  <a:schemeClr val="bg1"/>
                </a:solidFill>
              </a:rPr>
            </a:br>
            <a:r>
              <a:rPr lang="bg-BG" b="1" dirty="0">
                <a:solidFill>
                  <a:schemeClr val="bg1"/>
                </a:solidFill>
              </a:rPr>
              <a:t>(</a:t>
            </a:r>
            <a:r>
              <a:rPr lang="bg-BG" dirty="0">
                <a:solidFill>
                  <a:schemeClr val="bg1"/>
                </a:solidFill>
              </a:rPr>
              <a:t>12 ноември – 5 декември 2012 г.)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355" y="1916832"/>
            <a:ext cx="8604125" cy="4197370"/>
          </a:xfrm>
        </p:spPr>
        <p:txBody>
          <a:bodyPr/>
          <a:lstStyle/>
          <a:p>
            <a:r>
              <a:rPr lang="bg-BG" sz="2600" dirty="0"/>
              <a:t>70% нямат предишен опит в </a:t>
            </a:r>
            <a:r>
              <a:rPr lang="bg-BG" sz="2600" dirty="0" smtClean="0"/>
              <a:t>земеделието.</a:t>
            </a:r>
          </a:p>
          <a:p>
            <a:r>
              <a:rPr lang="bg-BG" sz="2600" dirty="0"/>
              <a:t>С</a:t>
            </a:r>
            <a:r>
              <a:rPr lang="bg-BG" sz="2600" dirty="0" smtClean="0"/>
              <a:t>амо </a:t>
            </a:r>
            <a:r>
              <a:rPr lang="bg-BG" sz="2600" dirty="0"/>
              <a:t>16% имат някаква </a:t>
            </a:r>
            <a:r>
              <a:rPr lang="bg-BG" sz="2600" dirty="0" smtClean="0"/>
              <a:t>квалификация</a:t>
            </a:r>
            <a:r>
              <a:rPr lang="bg-BG" sz="2600" dirty="0"/>
              <a:t>, свързана със </a:t>
            </a:r>
            <a:r>
              <a:rPr lang="bg-BG" sz="2600" dirty="0" smtClean="0"/>
              <a:t>селското стопанство.</a:t>
            </a:r>
          </a:p>
          <a:p>
            <a:r>
              <a:rPr lang="bg-BG" sz="2600" dirty="0"/>
              <a:t>С</a:t>
            </a:r>
            <a:r>
              <a:rPr lang="bg-BG" sz="2600" dirty="0" smtClean="0"/>
              <a:t> </a:t>
            </a:r>
            <a:r>
              <a:rPr lang="bg-BG" sz="2600" dirty="0"/>
              <a:t>основно образование са 12%, с висше – 28%, като преобладават анкетирани със средно образование – 59%. Едва 10% са отбелязали, че желаят да продължат образованието си</a:t>
            </a:r>
            <a:r>
              <a:rPr lang="bg-BG" sz="2600" dirty="0" smtClean="0"/>
              <a:t>.</a:t>
            </a:r>
          </a:p>
          <a:p>
            <a:r>
              <a:rPr lang="bg-BG" sz="2600" dirty="0"/>
              <a:t>Над 31-годишен опит със земеделие са посочили 15% от респондентите, а 21–30 годишен – 16%. По 35% са отбелязали съответно до 10 години и 11–20 години. </a:t>
            </a:r>
          </a:p>
          <a:p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171287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>
                <a:solidFill>
                  <a:schemeClr val="bg1"/>
                </a:solidFill>
              </a:rPr>
              <a:t>Земеделски производители според основен сектор на дейност (%)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903562"/>
              </p:ext>
            </p:extLst>
          </p:nvPr>
        </p:nvGraphicFramePr>
        <p:xfrm>
          <a:off x="1770262" y="1988840"/>
          <a:ext cx="7344816" cy="3926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4" y="2348880"/>
            <a:ext cx="1584176" cy="73866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>
                <a:solidFill>
                  <a:schemeClr val="bg1"/>
                </a:solidFill>
              </a:rPr>
              <a:t>56,1% - </a:t>
            </a:r>
            <a:r>
              <a:rPr lang="bg-BG" sz="1400" b="1" dirty="0" smtClean="0">
                <a:solidFill>
                  <a:schemeClr val="bg1"/>
                </a:solidFill>
              </a:rPr>
              <a:t>малки</a:t>
            </a:r>
            <a:endParaRPr lang="bg-BG" sz="1400" b="1" dirty="0">
              <a:solidFill>
                <a:schemeClr val="bg1"/>
              </a:solidFill>
            </a:endParaRPr>
          </a:p>
          <a:p>
            <a:pPr algn="ctr"/>
            <a:r>
              <a:rPr lang="bg-BG" sz="1400" b="1" dirty="0">
                <a:solidFill>
                  <a:schemeClr val="bg1"/>
                </a:solidFill>
              </a:rPr>
              <a:t>34,7% - </a:t>
            </a:r>
            <a:r>
              <a:rPr lang="bg-BG" sz="1400" b="1" dirty="0" smtClean="0">
                <a:solidFill>
                  <a:schemeClr val="bg1"/>
                </a:solidFill>
              </a:rPr>
              <a:t>средни </a:t>
            </a:r>
            <a:endParaRPr lang="bg-BG" sz="1400" b="1" dirty="0">
              <a:solidFill>
                <a:schemeClr val="bg1"/>
              </a:solidFill>
            </a:endParaRPr>
          </a:p>
          <a:p>
            <a:pPr algn="ctr"/>
            <a:r>
              <a:rPr lang="bg-BG" sz="1400" b="1" dirty="0">
                <a:solidFill>
                  <a:schemeClr val="bg1"/>
                </a:solidFill>
              </a:rPr>
              <a:t>7,8% - </a:t>
            </a:r>
            <a:r>
              <a:rPr lang="bg-BG" sz="1400" b="1" dirty="0" smtClean="0">
                <a:solidFill>
                  <a:schemeClr val="bg1"/>
                </a:solidFill>
              </a:rPr>
              <a:t>големи</a:t>
            </a:r>
            <a:endParaRPr lang="bg-BG" sz="1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410" y="3212976"/>
            <a:ext cx="1584176" cy="116955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sz="1400" b="1" dirty="0">
                <a:solidFill>
                  <a:schemeClr val="bg1"/>
                </a:solidFill>
              </a:rPr>
              <a:t>53,5% </a:t>
            </a:r>
            <a:r>
              <a:rPr lang="bg-BG" sz="1400" b="1" dirty="0" smtClean="0">
                <a:solidFill>
                  <a:schemeClr val="bg1"/>
                </a:solidFill>
              </a:rPr>
              <a:t>- ФЛ </a:t>
            </a:r>
          </a:p>
          <a:p>
            <a:r>
              <a:rPr lang="bg-BG" sz="1400" b="1" dirty="0" smtClean="0">
                <a:solidFill>
                  <a:schemeClr val="bg1"/>
                </a:solidFill>
              </a:rPr>
              <a:t>13,9</a:t>
            </a:r>
            <a:r>
              <a:rPr lang="bg-BG" sz="1400" b="1" dirty="0">
                <a:solidFill>
                  <a:schemeClr val="bg1"/>
                </a:solidFill>
              </a:rPr>
              <a:t>% - </a:t>
            </a:r>
            <a:r>
              <a:rPr lang="bg-BG" sz="1400" b="1" dirty="0" smtClean="0">
                <a:solidFill>
                  <a:schemeClr val="bg1"/>
                </a:solidFill>
              </a:rPr>
              <a:t>ЕТ </a:t>
            </a:r>
            <a:r>
              <a:rPr lang="bg-BG" sz="1400" b="1" dirty="0">
                <a:solidFill>
                  <a:schemeClr val="bg1"/>
                </a:solidFill>
              </a:rPr>
              <a:t>14,2% - </a:t>
            </a:r>
            <a:r>
              <a:rPr lang="bg-BG" sz="1400" b="1" dirty="0" smtClean="0">
                <a:solidFill>
                  <a:schemeClr val="bg1"/>
                </a:solidFill>
              </a:rPr>
              <a:t>ТД</a:t>
            </a:r>
          </a:p>
          <a:p>
            <a:r>
              <a:rPr lang="bg-BG" sz="1400" b="1" dirty="0" smtClean="0">
                <a:solidFill>
                  <a:schemeClr val="bg1"/>
                </a:solidFill>
              </a:rPr>
              <a:t>10,1</a:t>
            </a:r>
            <a:r>
              <a:rPr lang="bg-BG" sz="1400" b="1" dirty="0">
                <a:solidFill>
                  <a:schemeClr val="bg1"/>
                </a:solidFill>
              </a:rPr>
              <a:t>% - </a:t>
            </a:r>
            <a:r>
              <a:rPr lang="bg-BG" sz="1400" b="1" dirty="0" smtClean="0">
                <a:solidFill>
                  <a:schemeClr val="bg1"/>
                </a:solidFill>
              </a:rPr>
              <a:t>ЗК</a:t>
            </a:r>
          </a:p>
          <a:p>
            <a:r>
              <a:rPr lang="bg-BG" sz="1400" b="1" dirty="0" smtClean="0">
                <a:solidFill>
                  <a:schemeClr val="bg1"/>
                </a:solidFill>
              </a:rPr>
              <a:t> </a:t>
            </a:r>
            <a:r>
              <a:rPr lang="bg-BG" sz="1400" b="1" dirty="0">
                <a:solidFill>
                  <a:schemeClr val="bg1"/>
                </a:solidFill>
              </a:rPr>
              <a:t>6,7% - </a:t>
            </a:r>
            <a:r>
              <a:rPr lang="bg-BG" sz="1400" b="1" dirty="0" smtClean="0">
                <a:solidFill>
                  <a:schemeClr val="bg1"/>
                </a:solidFill>
              </a:rPr>
              <a:t>друго</a:t>
            </a:r>
            <a:endParaRPr lang="bg-BG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08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dirty="0">
                <a:solidFill>
                  <a:schemeClr val="bg1"/>
                </a:solidFill>
              </a:rPr>
              <a:t>Вид на стопанисваната земя (брой отговорили)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242376393"/>
              </p:ext>
            </p:extLst>
          </p:nvPr>
        </p:nvGraphicFramePr>
        <p:xfrm>
          <a:off x="539552" y="1916832"/>
          <a:ext cx="799288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936212"/>
              </p:ext>
            </p:extLst>
          </p:nvPr>
        </p:nvGraphicFramePr>
        <p:xfrm>
          <a:off x="107506" y="5229200"/>
          <a:ext cx="8947722" cy="67259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520278"/>
                <a:gridCol w="1296144"/>
                <a:gridCol w="1296144"/>
                <a:gridCol w="1512168"/>
                <a:gridCol w="1440160"/>
                <a:gridCol w="882828"/>
              </a:tblGrid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 kern="0" dirty="0">
                          <a:solidFill>
                            <a:schemeClr val="tx1"/>
                          </a:solidFill>
                          <a:effectLst/>
                        </a:rPr>
                        <a:t>Вид стопанисвана земя</a:t>
                      </a:r>
                      <a:endParaRPr lang="bg-BG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 kern="0" dirty="0">
                          <a:solidFill>
                            <a:schemeClr val="tx1"/>
                          </a:solidFill>
                          <a:effectLst/>
                        </a:rPr>
                        <a:t>Брой отговорили</a:t>
                      </a:r>
                      <a:endParaRPr lang="bg-BG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 kern="0" dirty="0">
                          <a:solidFill>
                            <a:schemeClr val="tx1"/>
                          </a:solidFill>
                          <a:effectLst/>
                        </a:rPr>
                        <a:t>Минимум</a:t>
                      </a:r>
                      <a:endParaRPr lang="bg-BG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 kern="0" dirty="0">
                          <a:solidFill>
                            <a:schemeClr val="tx1"/>
                          </a:solidFill>
                          <a:effectLst/>
                        </a:rPr>
                        <a:t>Максимум</a:t>
                      </a:r>
                      <a:endParaRPr lang="bg-BG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 kern="0">
                          <a:solidFill>
                            <a:schemeClr val="tx1"/>
                          </a:solidFill>
                          <a:effectLst/>
                        </a:rPr>
                        <a:t>Общо</a:t>
                      </a:r>
                      <a:endParaRPr lang="bg-BG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 kern="0">
                          <a:solidFill>
                            <a:schemeClr val="tx1"/>
                          </a:solidFill>
                          <a:effectLst/>
                        </a:rPr>
                        <a:t>Средно</a:t>
                      </a:r>
                      <a:endParaRPr lang="bg-BG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19903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 kern="0" dirty="0">
                          <a:solidFill>
                            <a:schemeClr val="tx1"/>
                          </a:solidFill>
                          <a:effectLst/>
                        </a:rPr>
                        <a:t>Общо (собствена и арендувана)</a:t>
                      </a:r>
                      <a:endParaRPr lang="bg-BG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0" dirty="0">
                          <a:solidFill>
                            <a:schemeClr val="tx1"/>
                          </a:solidFill>
                          <a:effectLst/>
                        </a:rPr>
                        <a:t>239</a:t>
                      </a:r>
                      <a:endParaRPr lang="bg-BG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0" dirty="0">
                          <a:solidFill>
                            <a:schemeClr val="tx1"/>
                          </a:solidFill>
                          <a:effectLst/>
                        </a:rPr>
                        <a:t>0,70</a:t>
                      </a:r>
                      <a:endParaRPr lang="bg-BG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0" dirty="0">
                          <a:solidFill>
                            <a:schemeClr val="tx1"/>
                          </a:solidFill>
                          <a:effectLst/>
                        </a:rPr>
                        <a:t>510 000,00</a:t>
                      </a:r>
                      <a:endParaRPr lang="bg-BG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0" dirty="0">
                          <a:solidFill>
                            <a:schemeClr val="tx1"/>
                          </a:solidFill>
                          <a:effectLst/>
                        </a:rPr>
                        <a:t>956833,60</a:t>
                      </a:r>
                      <a:endParaRPr lang="bg-BG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0" dirty="0">
                          <a:solidFill>
                            <a:schemeClr val="tx1"/>
                          </a:solidFill>
                          <a:effectLst/>
                        </a:rPr>
                        <a:t>4003,49</a:t>
                      </a:r>
                      <a:endParaRPr lang="bg-BG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ECFF"/>
                    </a:solidFill>
                  </a:tcPr>
                </a:tc>
              </a:tr>
              <a:tr h="148586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 kern="0">
                          <a:solidFill>
                            <a:schemeClr val="tx1"/>
                          </a:solidFill>
                          <a:effectLst/>
                        </a:rPr>
                        <a:t>Ниви</a:t>
                      </a:r>
                      <a:endParaRPr lang="bg-BG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0">
                          <a:solidFill>
                            <a:schemeClr val="tx1"/>
                          </a:solidFill>
                          <a:effectLst/>
                        </a:rPr>
                        <a:t>136</a:t>
                      </a:r>
                      <a:endParaRPr lang="bg-BG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0">
                          <a:solidFill>
                            <a:schemeClr val="tx1"/>
                          </a:solidFill>
                          <a:effectLst/>
                        </a:rPr>
                        <a:t>1,70</a:t>
                      </a:r>
                      <a:endParaRPr lang="bg-BG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0">
                          <a:solidFill>
                            <a:schemeClr val="tx1"/>
                          </a:solidFill>
                          <a:effectLst/>
                        </a:rPr>
                        <a:t>510 000,00</a:t>
                      </a:r>
                      <a:endParaRPr lang="bg-BG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0">
                          <a:solidFill>
                            <a:schemeClr val="tx1"/>
                          </a:solidFill>
                          <a:effectLst/>
                        </a:rPr>
                        <a:t>915451,70</a:t>
                      </a:r>
                      <a:endParaRPr lang="bg-BG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0" dirty="0">
                          <a:solidFill>
                            <a:schemeClr val="tx1"/>
                          </a:solidFill>
                          <a:effectLst/>
                        </a:rPr>
                        <a:t>6731,26</a:t>
                      </a:r>
                      <a:endParaRPr lang="bg-BG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82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dirty="0">
                <a:solidFill>
                  <a:schemeClr val="bg1"/>
                </a:solidFill>
              </a:rPr>
              <a:t>Общо стопанисвана земя според типа населено място (средно; дка)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63888" y="242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7504" y="19168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03360"/>
              </p:ext>
            </p:extLst>
          </p:nvPr>
        </p:nvGraphicFramePr>
        <p:xfrm>
          <a:off x="143336" y="2708920"/>
          <a:ext cx="8857327" cy="3627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Worksheet" r:id="rId4" imgW="6118835" imgH="2506896" progId="Excel.Sheet.12">
                  <p:embed/>
                </p:oleObj>
              </mc:Choice>
              <mc:Fallback>
                <p:oleObj name="Worksheet" r:id="rId4" imgW="6118835" imgH="2506896" progId="Excel.Shee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36" y="2708920"/>
                        <a:ext cx="8857327" cy="36278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38066" y="1916832"/>
            <a:ext cx="4605934" cy="954107"/>
          </a:xfrm>
          <a:prstGeom prst="rect">
            <a:avLst/>
          </a:prstGeom>
          <a:solidFill>
            <a:schemeClr val="bg1"/>
          </a:solidFill>
          <a:ln>
            <a:solidFill>
              <a:srgbClr val="9BBB59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g-BG" dirty="0" smtClean="0"/>
              <a:t>Собствена земя – 58,4%.</a:t>
            </a:r>
          </a:p>
          <a:p>
            <a:r>
              <a:rPr lang="bg-BG" dirty="0" smtClean="0"/>
              <a:t>Арендувана земя – 41,6%.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00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360363"/>
            <a:ext cx="8604125" cy="1439862"/>
          </a:xfrm>
        </p:spPr>
        <p:txBody>
          <a:bodyPr/>
          <a:lstStyle/>
          <a:p>
            <a:pPr lvl="0"/>
            <a:r>
              <a:rPr lang="bg-BG" sz="32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Промяна в обема на производство в стопанствата през последните три години</a:t>
            </a:r>
            <a:r>
              <a:rPr lang="bg-BG" sz="3200" b="1" dirty="0">
                <a:solidFill>
                  <a:schemeClr val="bg1"/>
                </a:solidFill>
                <a:latin typeface="+mn-lt"/>
              </a:rPr>
              <a:t/>
            </a:r>
            <a:br>
              <a:rPr lang="bg-BG" sz="3200" b="1" dirty="0">
                <a:solidFill>
                  <a:schemeClr val="bg1"/>
                </a:solidFill>
                <a:latin typeface="+mn-lt"/>
              </a:rPr>
            </a:br>
            <a:endParaRPr lang="bg-BG" sz="32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504023"/>
              </p:ext>
            </p:extLst>
          </p:nvPr>
        </p:nvGraphicFramePr>
        <p:xfrm>
          <a:off x="360363" y="1988840"/>
          <a:ext cx="8423274" cy="3312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7758"/>
                <a:gridCol w="2807758"/>
                <a:gridCol w="2807758"/>
              </a:tblGrid>
              <a:tr h="5520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0" dirty="0">
                          <a:solidFill>
                            <a:schemeClr val="tx1"/>
                          </a:solidFill>
                          <a:effectLst/>
                        </a:rPr>
                        <a:t>Показател/състояние</a:t>
                      </a:r>
                      <a:endParaRPr lang="bg-BG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0">
                          <a:solidFill>
                            <a:schemeClr val="tx1"/>
                          </a:solidFill>
                          <a:effectLst/>
                        </a:rPr>
                        <a:t>Брой отговорили</a:t>
                      </a:r>
                      <a:endParaRPr lang="bg-BG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0" dirty="0">
                          <a:solidFill>
                            <a:schemeClr val="tx1"/>
                          </a:solidFill>
                          <a:effectLst/>
                        </a:rPr>
                        <a:t>% отговорили</a:t>
                      </a:r>
                      <a:endParaRPr lang="bg-BG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solidFill>
                            <a:schemeClr val="tx1"/>
                          </a:solidFill>
                          <a:effectLst/>
                        </a:rPr>
                        <a:t>Намаляване</a:t>
                      </a:r>
                      <a:endParaRPr lang="bg-BG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bg-BG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solidFill>
                            <a:schemeClr val="tx1"/>
                          </a:solidFill>
                          <a:effectLst/>
                        </a:rPr>
                        <a:t>22,5</a:t>
                      </a:r>
                      <a:endParaRPr lang="bg-BG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solidFill>
                            <a:schemeClr val="tx1"/>
                          </a:solidFill>
                          <a:effectLst/>
                        </a:rPr>
                        <a:t>Без промяна</a:t>
                      </a:r>
                      <a:endParaRPr lang="bg-BG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solidFill>
                            <a:schemeClr val="tx1"/>
                          </a:solidFill>
                          <a:effectLst/>
                        </a:rPr>
                        <a:t>166</a:t>
                      </a:r>
                      <a:endParaRPr lang="bg-BG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solidFill>
                            <a:schemeClr val="tx1"/>
                          </a:solidFill>
                          <a:effectLst/>
                        </a:rPr>
                        <a:t>48,0</a:t>
                      </a:r>
                      <a:endParaRPr lang="bg-BG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06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solidFill>
                            <a:schemeClr val="tx1"/>
                          </a:solidFill>
                          <a:effectLst/>
                        </a:rPr>
                        <a:t>Увеличаване</a:t>
                      </a:r>
                      <a:endParaRPr lang="bg-BG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bg-BG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solidFill>
                            <a:schemeClr val="tx1"/>
                          </a:solidFill>
                          <a:effectLst/>
                        </a:rPr>
                        <a:t>28,6</a:t>
                      </a:r>
                      <a:endParaRPr lang="bg-BG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0">
                          <a:solidFill>
                            <a:schemeClr val="tx1"/>
                          </a:solidFill>
                          <a:effectLst/>
                        </a:rPr>
                        <a:t>Без отговор</a:t>
                      </a:r>
                      <a:endParaRPr lang="bg-BG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bg-BG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solidFill>
                            <a:schemeClr val="tx1"/>
                          </a:solidFill>
                          <a:effectLst/>
                        </a:rPr>
                        <a:t>0,9</a:t>
                      </a:r>
                      <a:endParaRPr lang="bg-BG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0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0" dirty="0">
                          <a:solidFill>
                            <a:schemeClr val="tx1"/>
                          </a:solidFill>
                          <a:effectLst/>
                        </a:rPr>
                        <a:t>Общо</a:t>
                      </a:r>
                      <a:endParaRPr lang="bg-BG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>
                          <a:solidFill>
                            <a:schemeClr val="tx1"/>
                          </a:solidFill>
                          <a:effectLst/>
                        </a:rPr>
                        <a:t>346</a:t>
                      </a:r>
                      <a:endParaRPr lang="bg-BG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kern="100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bg-BG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08820" y="5445224"/>
            <a:ext cx="6315508" cy="923330"/>
          </a:xfrm>
          <a:prstGeom prst="rect">
            <a:avLst/>
          </a:prstGeom>
          <a:solidFill>
            <a:srgbClr val="FFFFCC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g-BG" sz="1800" dirty="0" smtClean="0"/>
              <a:t>Проблеми:</a:t>
            </a:r>
          </a:p>
          <a:p>
            <a:r>
              <a:rPr lang="bg-BG" sz="1800" dirty="0" smtClean="0"/>
              <a:t>за1/2 - трайното </a:t>
            </a:r>
            <a:r>
              <a:rPr lang="bg-BG" sz="1800" dirty="0"/>
              <a:t>съхраняване на </a:t>
            </a:r>
            <a:r>
              <a:rPr lang="bg-BG" sz="1800" dirty="0" smtClean="0"/>
              <a:t>продукцията; </a:t>
            </a:r>
          </a:p>
          <a:p>
            <a:r>
              <a:rPr lang="bg-BG" sz="1800" dirty="0" smtClean="0"/>
              <a:t>за </a:t>
            </a:r>
            <a:r>
              <a:rPr lang="bg-BG" sz="1800" dirty="0"/>
              <a:t>2/3 -</a:t>
            </a:r>
            <a:r>
              <a:rPr lang="bg-BG" sz="1800" dirty="0" smtClean="0"/>
              <a:t> опазване от кражби; изкупуване </a:t>
            </a:r>
            <a:r>
              <a:rPr lang="bg-BG" sz="1800" dirty="0"/>
              <a:t>на продукцията. </a:t>
            </a:r>
          </a:p>
        </p:txBody>
      </p:sp>
    </p:spTree>
    <p:extLst>
      <p:ext uri="{BB962C8B-B14F-4D97-AF65-F5344CB8AC3E}">
        <p14:creationId xmlns:p14="http://schemas.microsoft.com/office/powerpoint/2010/main" val="343672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err="1">
                <a:solidFill>
                  <a:schemeClr val="bg1"/>
                </a:solidFill>
              </a:rPr>
              <a:t>Самооцента</a:t>
            </a:r>
            <a:r>
              <a:rPr lang="bg-BG" b="1" dirty="0">
                <a:solidFill>
                  <a:schemeClr val="bg1"/>
                </a:solidFill>
              </a:rPr>
              <a:t> относно качеството на произвежданата продукция (% отговорили)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218977947"/>
              </p:ext>
            </p:extLst>
          </p:nvPr>
        </p:nvGraphicFramePr>
        <p:xfrm>
          <a:off x="539552" y="1916832"/>
          <a:ext cx="824408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17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0099FF"/>
      </a:lt2>
      <a:accent1>
        <a:srgbClr val="FFFFFF"/>
      </a:accent1>
      <a:accent2>
        <a:srgbClr val="FFFF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4F2D7F"/>
    </a:lt1>
    <a:dk2>
      <a:srgbClr val="FFFFFF"/>
    </a:dk2>
    <a:lt2>
      <a:srgbClr val="0099FF"/>
    </a:lt2>
    <a:accent1>
      <a:srgbClr val="FFFFFF"/>
    </a:accent1>
    <a:accent2>
      <a:srgbClr val="000000"/>
    </a:accent2>
    <a:accent3>
      <a:srgbClr val="FFFFFF"/>
    </a:accent3>
    <a:accent4>
      <a:srgbClr val="000000"/>
    </a:accent4>
    <a:accent5>
      <a:srgbClr val="FFFFFF"/>
    </a:accent5>
    <a:accent6>
      <a:srgbClr val="E7E7E7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5984</TotalTime>
  <Words>1291</Words>
  <Application>Microsoft Office PowerPoint</Application>
  <PresentationFormat>On-screen Show (4:3)</PresentationFormat>
  <Paragraphs>273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Blank</vt:lpstr>
      <vt:lpstr>Worksheet</vt:lpstr>
      <vt:lpstr>  Анализ на аграрния сектор  31.01.2013 г.  </vt:lpstr>
      <vt:lpstr>Анализ на аграрния сектор</vt:lpstr>
      <vt:lpstr>Обща характеристика на изследваните стопанства (12 ноември – 5 декември 2012 г.)</vt:lpstr>
      <vt:lpstr>Обща характеристика на изследваните стопанства (12 ноември – 5 декември 2012 г.)</vt:lpstr>
      <vt:lpstr>Земеделски производители според основен сектор на дейност (%)</vt:lpstr>
      <vt:lpstr>Вид на стопанисваната земя (брой отговорили)</vt:lpstr>
      <vt:lpstr>Общо стопанисвана земя според типа населено място (средно; дка)</vt:lpstr>
      <vt:lpstr>Промяна в обема на производство в стопанствата през последните три години </vt:lpstr>
      <vt:lpstr>Самооцента относно качеството на произвежданата продукция (% отговорили)</vt:lpstr>
      <vt:lpstr>Предлагана продукция на пазара  (% отговорили)</vt:lpstr>
      <vt:lpstr>Проблеми с мениджмънта </vt:lpstr>
      <vt:lpstr>Засилена конкуренция, повлияна от няколко значими фактора </vt:lpstr>
      <vt:lpstr>Перспективи за развитие</vt:lpstr>
      <vt:lpstr>Анализ на аграрния сектор</vt:lpstr>
      <vt:lpstr>Дял на селското стопанство в БВП, заетостта и структурата на БСП</vt:lpstr>
      <vt:lpstr>Аграрният сектор в икономиката на страната</vt:lpstr>
      <vt:lpstr>Структура на заетите в аграрния сектор</vt:lpstr>
      <vt:lpstr>Инвестиционна активност</vt:lpstr>
      <vt:lpstr>Типични профили </vt:lpstr>
      <vt:lpstr>Ключови процеси и тенденции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Sector on the Balkans</dc:title>
  <dc:creator>ddimitrov</dc:creator>
  <cp:lastModifiedBy>Ralitsa</cp:lastModifiedBy>
  <cp:revision>1959</cp:revision>
  <cp:lastPrinted>2011-07-26T08:14:28Z</cp:lastPrinted>
  <dcterms:created xsi:type="dcterms:W3CDTF">2009-10-01T07:17:14Z</dcterms:created>
  <dcterms:modified xsi:type="dcterms:W3CDTF">2013-01-31T04:31:28Z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T Templates Version">
    <vt:lpwstr>1.0</vt:lpwstr>
  </property>
</Properties>
</file>