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60" r:id="rId4"/>
    <p:sldId id="261" r:id="rId5"/>
    <p:sldId id="265" r:id="rId6"/>
    <p:sldId id="262" r:id="rId7"/>
    <p:sldId id="264" r:id="rId8"/>
    <p:sldId id="263" r:id="rId9"/>
    <p:sldId id="266" r:id="rId10"/>
    <p:sldId id="267" r:id="rId11"/>
    <p:sldId id="268" r:id="rId12"/>
    <p:sldId id="269" r:id="rId13"/>
    <p:sldId id="270" r:id="rId14"/>
    <p:sldId id="272" r:id="rId15"/>
    <p:sldId id="271" r:id="rId16"/>
    <p:sldId id="273" r:id="rId17"/>
    <p:sldId id="274" r:id="rId1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4F2D7F"/>
    <a:srgbClr val="4F81BD"/>
    <a:srgbClr val="FF9900"/>
    <a:srgbClr val="9BBB59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494" autoAdjust="0"/>
  </p:normalViewPr>
  <p:slideViewPr>
    <p:cSldViewPr>
      <p:cViewPr>
        <p:scale>
          <a:sx n="75" d="100"/>
          <a:sy n="75" d="100"/>
        </p:scale>
        <p:origin x="-12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12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856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4" y="1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1107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4" y="9721107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68372C4-2749-46F5-A082-10657467D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74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1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107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7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72E25AE-7BE6-49D0-BDEF-32EA38243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53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bg-BG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Селско и горско стопанство, лов и риболов, като най-малък сектор в икономиката и същевременно явявайки се секторът, чието производство в най-голяма степен се влияе от атмосферните условия през съответната година, в относителен план бе подложен на най-съществени колебания. Въпреки че стойността на неговия дял бе една и съща и през 2007, и през 2011 г. (5.6%), на годишна база бяха наблюдавани по-съществени изменения – през 2008 г. той нарасна до 7.2%, след което спадна до 4.8% през 2009 г. (и остана относително непроменен на ниво от 4.9% през 2010 г.). Тази динамика в размера на дела бе съпътствана от темпове на реален спад на БДС от 27.2% през 2007 г., растеж от 32.4% през 2008 г.,  и три поредни години със спадове – съответно 9.5% през 2009 г., 6.2% през 2010 г. и 1.1% през 2011 г.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97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Colour"/>
          <p:cNvSpPr>
            <a:spLocks noChangeArrowheads="1"/>
          </p:cNvSpPr>
          <p:nvPr/>
        </p:nvSpPr>
        <p:spPr bwMode="auto">
          <a:xfrm>
            <a:off x="0" y="0"/>
            <a:ext cx="9144000" cy="1800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Body Colour"/>
          <p:cNvSpPr>
            <a:spLocks noChangeArrowheads="1"/>
          </p:cNvSpPr>
          <p:nvPr/>
        </p:nvSpPr>
        <p:spPr bwMode="auto">
          <a:xfrm>
            <a:off x="0" y="1800225"/>
            <a:ext cx="9144000" cy="50577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Title Placeholder"/>
          <p:cNvSpPr>
            <a:spLocks noGrp="1" noChangeArrowheads="1"/>
          </p:cNvSpPr>
          <p:nvPr>
            <p:ph type="ctrTitle" sz="quarter"/>
          </p:nvPr>
        </p:nvSpPr>
        <p:spPr>
          <a:xfrm>
            <a:off x="360363" y="2160588"/>
            <a:ext cx="8423275" cy="43370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0" name="Text Placeholder" hidden="1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0" y="0"/>
            <a:ext cx="1588" cy="1588"/>
          </a:xfrm>
        </p:spPr>
        <p:txBody>
          <a:bodyPr wrap="none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 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2677570" cy="505130"/>
          </a:xfrm>
          <a:prstGeom prst="rect">
            <a:avLst/>
          </a:prstGeom>
        </p:spPr>
      </p:pic>
      <p:pic>
        <p:nvPicPr>
          <p:cNvPr id="7" name="Picture 6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36182"/>
            <a:ext cx="1336923" cy="48647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3" y="360363"/>
            <a:ext cx="2105025" cy="6137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363" y="360363"/>
            <a:ext cx="6165850" cy="6137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363" y="2160588"/>
            <a:ext cx="4135437" cy="4337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0588"/>
            <a:ext cx="4135438" cy="4337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Body Colour"/>
          <p:cNvSpPr>
            <a:spLocks noChangeArrowheads="1"/>
          </p:cNvSpPr>
          <p:nvPr/>
        </p:nvSpPr>
        <p:spPr bwMode="auto">
          <a:xfrm>
            <a:off x="0" y="1800225"/>
            <a:ext cx="9144000" cy="50577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1034" name="Title Colour"/>
          <p:cNvSpPr>
            <a:spLocks noChangeArrowheads="1"/>
          </p:cNvSpPr>
          <p:nvPr/>
        </p:nvSpPr>
        <p:spPr bwMode="auto">
          <a:xfrm>
            <a:off x="0" y="0"/>
            <a:ext cx="9144000" cy="1800225"/>
          </a:xfrm>
          <a:prstGeom prst="rect">
            <a:avLst/>
          </a:prstGeom>
          <a:solidFill>
            <a:srgbClr val="4F2D7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Title Placeholder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360363"/>
            <a:ext cx="842327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Text Placeholder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2160588"/>
            <a:ext cx="8423275" cy="419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453336"/>
            <a:ext cx="1597450" cy="301363"/>
          </a:xfrm>
          <a:prstGeom prst="rect">
            <a:avLst/>
          </a:prstGeom>
        </p:spPr>
      </p:pic>
      <p:pic>
        <p:nvPicPr>
          <p:cNvPr id="7" name="Picture 6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453336"/>
            <a:ext cx="904875" cy="3435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4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28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0" y="1340768"/>
            <a:ext cx="9143999" cy="4248472"/>
          </a:xfrm>
          <a:solidFill>
            <a:srgbClr val="4F2D7F"/>
          </a:solidFill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FF99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4000" b="1" dirty="0" smtClean="0">
                <a:solidFill>
                  <a:srgbClr val="FF99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/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ru-RU" sz="4000" b="1" dirty="0">
                <a:solidFill>
                  <a:schemeClr val="bg1"/>
                </a:solidFill>
              </a:rPr>
              <a:t>Обща рамка на </a:t>
            </a:r>
            <a:r>
              <a:rPr lang="ru-RU" sz="4000" b="1" dirty="0" err="1">
                <a:solidFill>
                  <a:schemeClr val="bg1"/>
                </a:solidFill>
              </a:rPr>
              <a:t>социално-икономическия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</a:rPr>
              <a:t>анализ</a:t>
            </a:r>
            <a:r>
              <a:rPr lang="en-US" sz="4000" b="1" dirty="0" smtClean="0">
                <a:solidFill>
                  <a:schemeClr val="bg1"/>
                </a:solidFill>
              </a:rPr>
              <a:t/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31</a:t>
            </a:r>
            <a:r>
              <a:rPr lang="bg-BG" sz="3600" b="1" dirty="0" smtClean="0">
                <a:solidFill>
                  <a:schemeClr val="bg1"/>
                </a:solidFill>
              </a:rPr>
              <a:t>.01.</a:t>
            </a:r>
            <a:r>
              <a:rPr lang="en-US" sz="3600" b="1" dirty="0" smtClean="0">
                <a:solidFill>
                  <a:schemeClr val="bg1"/>
                </a:solidFill>
              </a:rPr>
              <a:t>2013</a:t>
            </a:r>
            <a:r>
              <a:rPr lang="bg-BG" sz="3600" b="1" dirty="0" smtClean="0">
                <a:solidFill>
                  <a:schemeClr val="bg1"/>
                </a:solidFill>
              </a:rPr>
              <a:t> г.</a:t>
            </a:r>
            <a:r>
              <a:rPr lang="bg-BG" sz="3600" b="1" dirty="0" smtClean="0">
                <a:solidFill>
                  <a:schemeClr val="bg1"/>
                </a:solidFill>
              </a:rPr>
              <a:t/>
            </a:r>
            <a:br>
              <a:rPr lang="bg-BG" sz="3600" b="1" dirty="0" smtClean="0">
                <a:solidFill>
                  <a:schemeClr val="bg1"/>
                </a:solidFill>
              </a:rPr>
            </a:br>
            <a:r>
              <a:rPr lang="bg-BG" sz="4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bg-BG" sz="4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endParaRPr lang="bg-BG" sz="4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БВП </a:t>
            </a:r>
            <a:r>
              <a:rPr lang="en-US" dirty="0" smtClean="0">
                <a:solidFill>
                  <a:schemeClr val="bg1"/>
                </a:solidFill>
              </a:rPr>
              <a:t>(2)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err="1" smtClean="0">
                <a:solidFill>
                  <a:schemeClr val="bg1"/>
                </a:solidFill>
              </a:rPr>
              <a:t>Дял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в БДС и реален темп на </a:t>
            </a:r>
            <a:r>
              <a:rPr lang="ru-RU" dirty="0" err="1">
                <a:solidFill>
                  <a:schemeClr val="bg1"/>
                </a:solidFill>
              </a:rPr>
              <a:t>нарастване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добавената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стойност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селско</a:t>
            </a:r>
            <a:r>
              <a:rPr lang="ru-RU" dirty="0">
                <a:solidFill>
                  <a:schemeClr val="bg1"/>
                </a:solidFill>
              </a:rPr>
              <a:t> и </a:t>
            </a:r>
            <a:r>
              <a:rPr lang="ru-RU" dirty="0" err="1">
                <a:solidFill>
                  <a:schemeClr val="bg1"/>
                </a:solidFill>
              </a:rPr>
              <a:t>горско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стопанство</a:t>
            </a:r>
            <a:r>
              <a:rPr lang="ru-RU" dirty="0">
                <a:solidFill>
                  <a:schemeClr val="bg1"/>
                </a:solidFill>
              </a:rPr>
              <a:t>, лов и </a:t>
            </a:r>
            <a:r>
              <a:rPr lang="ru-RU" dirty="0" err="1">
                <a:solidFill>
                  <a:schemeClr val="bg1"/>
                </a:solidFill>
              </a:rPr>
              <a:t>риболов</a:t>
            </a:r>
            <a:r>
              <a:rPr lang="ru-RU" dirty="0">
                <a:solidFill>
                  <a:schemeClr val="bg1"/>
                </a:solidFill>
              </a:rPr>
              <a:t> </a:t>
            </a:r>
            <a:endParaRPr lang="bg-BG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132856"/>
            <a:ext cx="6912768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663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bg1"/>
                </a:solidFill>
              </a:rPr>
              <a:t>БВП </a:t>
            </a:r>
            <a:r>
              <a:rPr lang="en-US" dirty="0" smtClean="0">
                <a:solidFill>
                  <a:schemeClr val="bg1"/>
                </a:solidFill>
              </a:rPr>
              <a:t>(3)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Структура </a:t>
            </a:r>
            <a:r>
              <a:rPr lang="ru-RU" dirty="0">
                <a:solidFill>
                  <a:schemeClr val="bg1"/>
                </a:solidFill>
              </a:rPr>
              <a:t>на дохода в </a:t>
            </a:r>
            <a:r>
              <a:rPr lang="ru-RU" dirty="0" err="1">
                <a:solidFill>
                  <a:schemeClr val="bg1"/>
                </a:solidFill>
              </a:rPr>
              <a:t>селско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горско</a:t>
            </a:r>
            <a:r>
              <a:rPr lang="ru-RU" dirty="0">
                <a:solidFill>
                  <a:schemeClr val="bg1"/>
                </a:solidFill>
              </a:rPr>
              <a:t> и </a:t>
            </a:r>
            <a:r>
              <a:rPr lang="ru-RU" dirty="0" err="1">
                <a:solidFill>
                  <a:schemeClr val="bg1"/>
                </a:solidFill>
              </a:rPr>
              <a:t>рибно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стопанство</a:t>
            </a:r>
            <a:r>
              <a:rPr lang="ru-RU" dirty="0">
                <a:solidFill>
                  <a:schemeClr val="bg1"/>
                </a:solidFill>
              </a:rPr>
              <a:t> </a:t>
            </a:r>
            <a:endParaRPr lang="bg-BG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16832"/>
            <a:ext cx="6840760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261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bg1"/>
                </a:solidFill>
              </a:rPr>
              <a:t>Инфлация</a:t>
            </a:r>
            <a:endParaRPr lang="bg-BG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/>
              <a:t>Средногодишно изменение на ХИПЦ 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564904"/>
            <a:ext cx="5661104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912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bg1"/>
                </a:solidFill>
              </a:rPr>
              <a:t>Инфлация </a:t>
            </a:r>
            <a:r>
              <a:rPr lang="en-US" dirty="0" smtClean="0">
                <a:solidFill>
                  <a:schemeClr val="bg1"/>
                </a:solidFill>
              </a:rPr>
              <a:t>(2)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363" y="1844824"/>
            <a:ext cx="8423275" cy="4513134"/>
          </a:xfrm>
        </p:spPr>
        <p:txBody>
          <a:bodyPr/>
          <a:lstStyle/>
          <a:p>
            <a:r>
              <a:rPr lang="ru-RU" dirty="0" err="1"/>
              <a:t>Индекси</a:t>
            </a:r>
            <a:r>
              <a:rPr lang="ru-RU" dirty="0"/>
              <a:t> на цените на </a:t>
            </a:r>
            <a:r>
              <a:rPr lang="ru-RU" dirty="0" err="1"/>
              <a:t>производител</a:t>
            </a:r>
            <a:r>
              <a:rPr lang="ru-RU" dirty="0"/>
              <a:t> в </a:t>
            </a:r>
            <a:r>
              <a:rPr lang="ru-RU" dirty="0" err="1"/>
              <a:t>селското</a:t>
            </a:r>
            <a:r>
              <a:rPr lang="ru-RU" dirty="0"/>
              <a:t> </a:t>
            </a:r>
            <a:r>
              <a:rPr lang="ru-RU" dirty="0" err="1"/>
              <a:t>стопанство</a:t>
            </a:r>
            <a:r>
              <a:rPr lang="ru-RU" dirty="0"/>
              <a:t> (изменение на </a:t>
            </a:r>
            <a:r>
              <a:rPr lang="ru-RU" dirty="0" err="1"/>
              <a:t>годишна</a:t>
            </a:r>
            <a:r>
              <a:rPr lang="ru-RU" dirty="0"/>
              <a:t> база, %)</a:t>
            </a:r>
            <a:endParaRPr lang="bg-BG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701280"/>
            <a:ext cx="5976664" cy="3824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15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chemeClr val="bg1"/>
                </a:solidFill>
              </a:rPr>
              <a:t>Заетост и безработица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/>
              <a:t>Коефициент на безработица 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36912"/>
            <a:ext cx="5400600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064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bg1"/>
                </a:solidFill>
              </a:rPr>
              <a:t>Заетост и безработица </a:t>
            </a:r>
            <a:r>
              <a:rPr lang="en-US" dirty="0" smtClean="0">
                <a:solidFill>
                  <a:schemeClr val="bg1"/>
                </a:solidFill>
              </a:rPr>
              <a:t>(2)</a:t>
            </a:r>
            <a:endParaRPr lang="bg-BG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Темп на изменение на </a:t>
            </a:r>
            <a:r>
              <a:rPr lang="ru-RU" dirty="0" err="1"/>
              <a:t>заетостта</a:t>
            </a:r>
            <a:r>
              <a:rPr lang="ru-RU" dirty="0"/>
              <a:t> (%)</a:t>
            </a:r>
            <a:endParaRPr lang="bg-BG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74" y="2564904"/>
            <a:ext cx="6599114" cy="38884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64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bg1"/>
                </a:solidFill>
              </a:rPr>
              <a:t>Външен сектор</a:t>
            </a:r>
            <a:endParaRPr lang="bg-BG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363" y="1916832"/>
            <a:ext cx="8423275" cy="4441126"/>
          </a:xfrm>
        </p:spPr>
        <p:txBody>
          <a:bodyPr/>
          <a:lstStyle/>
          <a:p>
            <a:r>
              <a:rPr lang="ru-RU" sz="2400" dirty="0" err="1"/>
              <a:t>Преки</a:t>
            </a:r>
            <a:r>
              <a:rPr lang="ru-RU" sz="2400" dirty="0"/>
              <a:t> </a:t>
            </a:r>
            <a:r>
              <a:rPr lang="ru-RU" sz="2400" dirty="0" err="1"/>
              <a:t>чуждестранни</a:t>
            </a:r>
            <a:r>
              <a:rPr lang="ru-RU" sz="2400" dirty="0"/>
              <a:t> инвестиции в </a:t>
            </a:r>
            <a:r>
              <a:rPr lang="ru-RU" sz="2400" dirty="0" err="1"/>
              <a:t>България</a:t>
            </a:r>
            <a:r>
              <a:rPr lang="ru-RU" sz="2400" dirty="0"/>
              <a:t> (млн. евро)</a:t>
            </a:r>
            <a:endParaRPr lang="bg-BG" sz="24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492896"/>
            <a:ext cx="5518993" cy="40321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66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chemeClr val="bg1"/>
                </a:solidFill>
              </a:rPr>
              <a:t>Външен </a:t>
            </a:r>
            <a:r>
              <a:rPr lang="bg-BG" dirty="0" smtClean="0">
                <a:solidFill>
                  <a:schemeClr val="bg1"/>
                </a:solidFill>
              </a:rPr>
              <a:t>сектор </a:t>
            </a:r>
            <a:r>
              <a:rPr lang="en-US" dirty="0" smtClean="0">
                <a:solidFill>
                  <a:schemeClr val="bg1"/>
                </a:solidFill>
              </a:rPr>
              <a:t>(2)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ПЧИ в </a:t>
            </a:r>
            <a:r>
              <a:rPr lang="ru-RU" dirty="0" err="1"/>
              <a:t>селско</a:t>
            </a:r>
            <a:r>
              <a:rPr lang="ru-RU" dirty="0"/>
              <a:t>, </a:t>
            </a:r>
            <a:r>
              <a:rPr lang="ru-RU" dirty="0" err="1"/>
              <a:t>горско</a:t>
            </a:r>
            <a:r>
              <a:rPr lang="ru-RU" dirty="0"/>
              <a:t> и </a:t>
            </a:r>
            <a:r>
              <a:rPr lang="ru-RU" dirty="0" err="1"/>
              <a:t>ловно</a:t>
            </a:r>
            <a:r>
              <a:rPr lang="ru-RU" dirty="0"/>
              <a:t> </a:t>
            </a:r>
            <a:r>
              <a:rPr lang="ru-RU" dirty="0" err="1"/>
              <a:t>стопанство</a:t>
            </a:r>
            <a:r>
              <a:rPr lang="ru-RU" dirty="0"/>
              <a:t> (млн. евро)</a:t>
            </a:r>
            <a:endParaRPr lang="bg-BG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36912"/>
            <a:ext cx="5688632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04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Съдържание</a:t>
            </a:r>
            <a:endParaRPr lang="bg-BG" dirty="0"/>
          </a:p>
        </p:txBody>
      </p:sp>
      <p:pic>
        <p:nvPicPr>
          <p:cNvPr id="6" name="Picture 5" descr="man-binocula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3861048"/>
            <a:ext cx="3810000" cy="253365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60363" y="1988840"/>
            <a:ext cx="8423275" cy="4369118"/>
          </a:xfrm>
        </p:spPr>
        <p:txBody>
          <a:bodyPr/>
          <a:lstStyle/>
          <a:p>
            <a:pPr marL="514350" indent="-514350"/>
            <a:r>
              <a:rPr lang="bg-BG" sz="2400" dirty="0" smtClean="0"/>
              <a:t>Тематичен обхват на социално-икономическия анализ</a:t>
            </a:r>
            <a:endParaRPr lang="en-US" sz="2400" dirty="0" smtClean="0"/>
          </a:p>
          <a:p>
            <a:pPr marL="514350" indent="-514350"/>
            <a:r>
              <a:rPr lang="bg-BG" sz="2400" dirty="0" smtClean="0"/>
              <a:t>Използвани данни и проведени проучвания</a:t>
            </a:r>
            <a:endParaRPr lang="en-US" sz="2400" dirty="0" smtClean="0"/>
          </a:p>
          <a:p>
            <a:pPr marL="514350" indent="-514350"/>
            <a:r>
              <a:rPr lang="bg-BG" sz="2400" dirty="0" smtClean="0"/>
              <a:t>Основни методи за анализ</a:t>
            </a:r>
          </a:p>
          <a:p>
            <a:pPr marL="514350" indent="-514350"/>
            <a:r>
              <a:rPr lang="bg-BG" sz="2400" dirty="0" smtClean="0"/>
              <a:t>Основни резултати, които ще бъдат представени</a:t>
            </a:r>
            <a:endParaRPr lang="bg-BG" sz="24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chemeClr val="bg1"/>
                </a:solidFill>
              </a:rPr>
              <a:t>Тематичен </a:t>
            </a:r>
            <a:r>
              <a:rPr lang="bg-BG" dirty="0" smtClean="0">
                <a:solidFill>
                  <a:schemeClr val="bg1"/>
                </a:solidFill>
              </a:rPr>
              <a:t>обхват на социално-икономическия анализ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dirty="0" smtClean="0"/>
              <a:t>МАКРОИКОНОМИЧЕСКО </a:t>
            </a:r>
            <a:r>
              <a:rPr lang="ru-RU" sz="2000" dirty="0"/>
              <a:t>РАЗВИТИЕ НА </a:t>
            </a:r>
            <a:r>
              <a:rPr lang="ru-RU" sz="2000" dirty="0" smtClean="0"/>
              <a:t>БЪЛГАРСКАТА </a:t>
            </a:r>
            <a:r>
              <a:rPr lang="ru-RU" sz="2000" dirty="0"/>
              <a:t>ИКОНОМИКА И СЕЛСКОТО </a:t>
            </a:r>
            <a:r>
              <a:rPr lang="ru-RU" sz="2000" dirty="0" smtClean="0"/>
              <a:t>СТОПАНСТВО</a:t>
            </a:r>
          </a:p>
          <a:p>
            <a:r>
              <a:rPr lang="ru-RU" sz="2000" dirty="0"/>
              <a:t>СРАВНИТЕЛЕН АНАЛИЗ НА АГРАРНИЯ СЕКТОР В </a:t>
            </a:r>
            <a:r>
              <a:rPr lang="ru-RU" sz="2000" dirty="0" smtClean="0"/>
              <a:t>БЪЛГАРИЯ</a:t>
            </a:r>
            <a:r>
              <a:rPr lang="ru-RU" sz="2000" dirty="0"/>
              <a:t>, ГЪРЦИЯ, УНГАРИЯ И ФРАНЦИЯ </a:t>
            </a:r>
          </a:p>
          <a:p>
            <a:r>
              <a:rPr lang="ru-RU" sz="2000" dirty="0"/>
              <a:t>СОЦИАЛНО-ИКОНОМИЧЕСКО СЪСТОЯНИЕ </a:t>
            </a:r>
            <a:r>
              <a:rPr lang="ru-RU" sz="2000" dirty="0" smtClean="0"/>
              <a:t>НА </a:t>
            </a:r>
            <a:r>
              <a:rPr lang="ru-RU" sz="2000" dirty="0"/>
              <a:t>СЕЛСКИТЕ РАЙОНИ</a:t>
            </a:r>
          </a:p>
          <a:p>
            <a:r>
              <a:rPr lang="ru-RU" sz="2000" dirty="0"/>
              <a:t>АНАЛИЗ НА РАЗВИТИЕТО НА АГРАРНИЯ СЕКТОР </a:t>
            </a:r>
            <a:r>
              <a:rPr lang="ru-RU" sz="2000" dirty="0" smtClean="0"/>
              <a:t>В БЪЛГАРИЯ</a:t>
            </a:r>
          </a:p>
          <a:p>
            <a:r>
              <a:rPr lang="ru-RU" sz="2000" dirty="0"/>
              <a:t>РАЗВИТИЕ НА ХРАНИТЕЛНО-ВКУСОВАТА </a:t>
            </a:r>
            <a:r>
              <a:rPr lang="ru-RU" sz="2000" dirty="0" smtClean="0"/>
              <a:t>ПРОМИШЛЕНОСТ </a:t>
            </a:r>
            <a:r>
              <a:rPr lang="ru-RU" sz="2000" dirty="0"/>
              <a:t>В БЪЛГАРИЯ </a:t>
            </a:r>
          </a:p>
          <a:p>
            <a:r>
              <a:rPr lang="ru-RU" sz="2000" dirty="0"/>
              <a:t>АНАЛИЗ НА СЪСТОЯНИЕТО НА ГОРСКОТО СТОПАНСТВО</a:t>
            </a:r>
            <a:endParaRPr lang="ru-RU" sz="2000" dirty="0" smtClean="0"/>
          </a:p>
          <a:p>
            <a:r>
              <a:rPr lang="ru-RU" sz="2000" dirty="0"/>
              <a:t>АНАЛИЗ НА СЪСТОЯНИЕТО НА ОКОЛНАТА СРЕДА И </a:t>
            </a:r>
          </a:p>
          <a:p>
            <a:r>
              <a:rPr lang="ru-RU" sz="2000" dirty="0"/>
              <a:t>УПРАВЛЕНИЕ НА ЗЕМЯТА В СЕЛСКИТЕ РАЙОНИ</a:t>
            </a:r>
          </a:p>
          <a:p>
            <a:r>
              <a:rPr lang="ru-RU" sz="2000" dirty="0"/>
              <a:t>АНАЛИЗ НА ФАКТОРИТЕ ЗА РАЗВИТИЕ НА </a:t>
            </a:r>
            <a:r>
              <a:rPr lang="ru-RU" sz="2000" dirty="0" smtClean="0"/>
              <a:t>СЕЛСКИТЕ </a:t>
            </a:r>
            <a:r>
              <a:rPr lang="ru-RU" sz="2000" dirty="0"/>
              <a:t>РАЙОНИ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6892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bg1"/>
                </a:solidFill>
              </a:rPr>
              <a:t>Използвани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данни</a:t>
            </a:r>
            <a:r>
              <a:rPr lang="ru-RU" dirty="0">
                <a:solidFill>
                  <a:schemeClr val="bg1"/>
                </a:solidFill>
              </a:rPr>
              <a:t> и </a:t>
            </a:r>
            <a:r>
              <a:rPr lang="ru-RU" dirty="0" err="1">
                <a:solidFill>
                  <a:schemeClr val="bg1"/>
                </a:solidFill>
              </a:rPr>
              <a:t>проведени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проучвания</a:t>
            </a:r>
            <a:r>
              <a:rPr lang="ru-RU" dirty="0"/>
              <a:t/>
            </a:r>
            <a:br>
              <a:rPr lang="ru-RU" dirty="0"/>
            </a:b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Официални</a:t>
            </a:r>
            <a:r>
              <a:rPr lang="ru-RU" dirty="0" smtClean="0"/>
              <a:t> </a:t>
            </a:r>
            <a:r>
              <a:rPr lang="ru-RU" dirty="0" err="1" smtClean="0"/>
              <a:t>източници</a:t>
            </a:r>
            <a:r>
              <a:rPr lang="ru-RU" dirty="0" smtClean="0"/>
              <a:t> на информация – НСИ, БНБ, </a:t>
            </a:r>
            <a:r>
              <a:rPr lang="ru-RU" dirty="0" err="1" smtClean="0"/>
              <a:t>Евростат</a:t>
            </a:r>
            <a:r>
              <a:rPr lang="ru-RU" dirty="0" smtClean="0"/>
              <a:t>, МЗХ</a:t>
            </a:r>
          </a:p>
          <a:p>
            <a:r>
              <a:rPr lang="ru-RU" dirty="0" err="1" smtClean="0"/>
              <a:t>Проведени</a:t>
            </a:r>
            <a:r>
              <a:rPr lang="ru-RU" dirty="0" smtClean="0"/>
              <a:t> </a:t>
            </a:r>
            <a:r>
              <a:rPr lang="ru-RU" dirty="0" err="1" smtClean="0"/>
              <a:t>проучвания</a:t>
            </a:r>
            <a:endParaRPr lang="ru-RU" dirty="0" smtClean="0"/>
          </a:p>
          <a:p>
            <a:pPr lvl="1"/>
            <a:r>
              <a:rPr lang="ru-RU" sz="2400" dirty="0" err="1" smtClean="0"/>
              <a:t>Количествени</a:t>
            </a:r>
            <a:r>
              <a:rPr lang="ru-RU" sz="2400" dirty="0" smtClean="0"/>
              <a:t> </a:t>
            </a:r>
            <a:r>
              <a:rPr lang="ru-RU" sz="2400" dirty="0" err="1" smtClean="0"/>
              <a:t>изследвания</a:t>
            </a:r>
            <a:endParaRPr lang="ru-RU" sz="2400" dirty="0" smtClean="0"/>
          </a:p>
          <a:p>
            <a:pPr lvl="2"/>
            <a:r>
              <a:rPr lang="ru-RU" sz="1600" dirty="0"/>
              <a:t> </a:t>
            </a:r>
            <a:r>
              <a:rPr lang="ru-RU" sz="1600" dirty="0" smtClean="0"/>
              <a:t>Население в </a:t>
            </a:r>
            <a:r>
              <a:rPr lang="ru-RU" sz="1600" dirty="0" err="1" smtClean="0"/>
              <a:t>селски</a:t>
            </a:r>
            <a:r>
              <a:rPr lang="ru-RU" sz="1600" dirty="0" smtClean="0"/>
              <a:t> и </a:t>
            </a:r>
            <a:r>
              <a:rPr lang="ru-RU" sz="1600" dirty="0" err="1" smtClean="0"/>
              <a:t>градски</a:t>
            </a:r>
            <a:r>
              <a:rPr lang="ru-RU" sz="1600" dirty="0" smtClean="0"/>
              <a:t> </a:t>
            </a:r>
            <a:r>
              <a:rPr lang="ru-RU" sz="1600" dirty="0" err="1" smtClean="0"/>
              <a:t>общини</a:t>
            </a:r>
            <a:endParaRPr lang="ru-RU" sz="1600" dirty="0"/>
          </a:p>
          <a:p>
            <a:pPr lvl="2"/>
            <a:r>
              <a:rPr lang="ru-RU" sz="1600" dirty="0" smtClean="0"/>
              <a:t> </a:t>
            </a:r>
            <a:r>
              <a:rPr lang="ru-RU" sz="1600" dirty="0" err="1" smtClean="0"/>
              <a:t>Регистрирани</a:t>
            </a:r>
            <a:r>
              <a:rPr lang="ru-RU" sz="1600" dirty="0" smtClean="0"/>
              <a:t> </a:t>
            </a:r>
            <a:r>
              <a:rPr lang="ru-RU" sz="1600" dirty="0" err="1" smtClean="0"/>
              <a:t>земеделски</a:t>
            </a:r>
            <a:r>
              <a:rPr lang="ru-RU" sz="1600" dirty="0" smtClean="0"/>
              <a:t> производители</a:t>
            </a:r>
          </a:p>
          <a:p>
            <a:pPr lvl="2"/>
            <a:r>
              <a:rPr lang="ru-RU" sz="1600" dirty="0" smtClean="0"/>
              <a:t> </a:t>
            </a:r>
            <a:r>
              <a:rPr lang="ru-RU" sz="1600" dirty="0" err="1" smtClean="0"/>
              <a:t>Нерегистрирани</a:t>
            </a:r>
            <a:r>
              <a:rPr lang="ru-RU" sz="1600" dirty="0" smtClean="0"/>
              <a:t> </a:t>
            </a:r>
            <a:r>
              <a:rPr lang="ru-RU" sz="1600" dirty="0" err="1" smtClean="0"/>
              <a:t>земеделски</a:t>
            </a:r>
            <a:r>
              <a:rPr lang="ru-RU" sz="1600" dirty="0" smtClean="0"/>
              <a:t> производители</a:t>
            </a:r>
          </a:p>
          <a:p>
            <a:pPr lvl="2"/>
            <a:r>
              <a:rPr lang="ru-RU" sz="1600" dirty="0"/>
              <a:t> </a:t>
            </a:r>
            <a:r>
              <a:rPr lang="ru-RU" sz="1600" dirty="0" smtClean="0"/>
              <a:t>ХВП предприятия</a:t>
            </a:r>
          </a:p>
          <a:p>
            <a:pPr lvl="2"/>
            <a:r>
              <a:rPr lang="ru-RU" sz="1600" dirty="0"/>
              <a:t> </a:t>
            </a:r>
            <a:r>
              <a:rPr lang="ru-RU" sz="1600" dirty="0" smtClean="0"/>
              <a:t>Предприятия от </a:t>
            </a:r>
            <a:r>
              <a:rPr lang="ru-RU" sz="1600" dirty="0" err="1" smtClean="0"/>
              <a:t>сектори</a:t>
            </a:r>
            <a:r>
              <a:rPr lang="ru-RU" sz="1600" dirty="0" smtClean="0"/>
              <a:t> услуги, </a:t>
            </a:r>
            <a:r>
              <a:rPr lang="ru-RU" sz="1600" dirty="0" err="1" smtClean="0"/>
              <a:t>промишленост</a:t>
            </a:r>
            <a:r>
              <a:rPr lang="ru-RU" sz="1600" dirty="0" smtClean="0"/>
              <a:t>, </a:t>
            </a:r>
            <a:r>
              <a:rPr lang="ru-RU" sz="1600" dirty="0" err="1" smtClean="0"/>
              <a:t>търговия</a:t>
            </a:r>
            <a:r>
              <a:rPr lang="ru-RU" sz="1600" dirty="0" smtClean="0"/>
              <a:t> и </a:t>
            </a:r>
            <a:r>
              <a:rPr lang="ru-RU" sz="1600" dirty="0" err="1" smtClean="0"/>
              <a:t>строителство</a:t>
            </a:r>
            <a:endParaRPr lang="ru-RU" sz="1600" dirty="0" smtClean="0"/>
          </a:p>
          <a:p>
            <a:pPr lvl="2"/>
            <a:r>
              <a:rPr lang="ru-RU" sz="1600" dirty="0" smtClean="0"/>
              <a:t> </a:t>
            </a:r>
            <a:r>
              <a:rPr lang="ru-RU" sz="1600" dirty="0" err="1" smtClean="0"/>
              <a:t>Общински</a:t>
            </a:r>
            <a:r>
              <a:rPr lang="ru-RU" sz="1600" dirty="0" smtClean="0"/>
              <a:t> администрации</a:t>
            </a:r>
            <a:endParaRPr lang="ru-RU" dirty="0" smtClean="0"/>
          </a:p>
          <a:p>
            <a:pPr lvl="1"/>
            <a:r>
              <a:rPr lang="ru-RU" dirty="0" err="1" smtClean="0"/>
              <a:t>Качествени</a:t>
            </a:r>
            <a:r>
              <a:rPr lang="ru-RU" dirty="0" smtClean="0"/>
              <a:t> </a:t>
            </a:r>
            <a:r>
              <a:rPr lang="ru-RU" dirty="0" err="1" smtClean="0"/>
              <a:t>изследвания</a:t>
            </a:r>
            <a:r>
              <a:rPr lang="ru-RU" dirty="0" smtClean="0"/>
              <a:t>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2501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chemeClr val="bg1"/>
                </a:solidFill>
              </a:rPr>
              <a:t>Основни методи за анализ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Документален анализ</a:t>
            </a:r>
          </a:p>
          <a:p>
            <a:pPr lvl="1"/>
            <a:r>
              <a:rPr lang="bg-BG" sz="2000" dirty="0"/>
              <a:t> </a:t>
            </a:r>
            <a:r>
              <a:rPr lang="bg-BG" sz="2000" dirty="0" smtClean="0"/>
              <a:t>Аналитични доклади на ЕК</a:t>
            </a:r>
          </a:p>
          <a:p>
            <a:pPr lvl="1"/>
            <a:r>
              <a:rPr lang="bg-BG" sz="2000" dirty="0"/>
              <a:t> </a:t>
            </a:r>
            <a:r>
              <a:rPr lang="bg-BG" sz="2000" dirty="0" smtClean="0"/>
              <a:t>Аналитични доклади на международни организации</a:t>
            </a:r>
          </a:p>
          <a:p>
            <a:pPr lvl="1"/>
            <a:r>
              <a:rPr lang="bg-BG" sz="2000" dirty="0"/>
              <a:t> </a:t>
            </a:r>
            <a:r>
              <a:rPr lang="bg-BG" sz="2000" dirty="0" smtClean="0"/>
              <a:t>Аналитични доклади на МЗХ, МРРБ, МИЕТ и др.</a:t>
            </a:r>
          </a:p>
          <a:p>
            <a:pPr lvl="1"/>
            <a:r>
              <a:rPr lang="bg-BG" sz="2000" dirty="0"/>
              <a:t> </a:t>
            </a:r>
            <a:r>
              <a:rPr lang="bg-BG" sz="2000" dirty="0" smtClean="0"/>
              <a:t>Научни публикации в изследваните области</a:t>
            </a:r>
          </a:p>
          <a:p>
            <a:r>
              <a:rPr lang="bg-BG" dirty="0" smtClean="0"/>
              <a:t>Статистически анализ и </a:t>
            </a:r>
            <a:r>
              <a:rPr lang="bg-BG" dirty="0" err="1" smtClean="0"/>
              <a:t>иконометрично</a:t>
            </a:r>
            <a:r>
              <a:rPr lang="bg-BG" dirty="0" smtClean="0"/>
              <a:t> моделиране</a:t>
            </a:r>
          </a:p>
          <a:p>
            <a:pPr lvl="1"/>
            <a:r>
              <a:rPr lang="bg-BG" sz="2000" dirty="0" smtClean="0"/>
              <a:t>Пространствени  и панелни </a:t>
            </a:r>
            <a:r>
              <a:rPr lang="bg-BG" sz="2000" dirty="0" err="1" smtClean="0"/>
              <a:t>регресионни</a:t>
            </a:r>
            <a:r>
              <a:rPr lang="bg-BG" sz="2000" dirty="0" smtClean="0"/>
              <a:t> модели, идентифициращи факторите за развитие на селските райони, които са имали статистически значимо въздействие през последните години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79835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bg1"/>
                </a:solidFill>
              </a:rPr>
              <a:t>Основни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резултати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които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ще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бъдат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представени</a:t>
            </a:r>
            <a:r>
              <a:rPr lang="ru-RU" dirty="0"/>
              <a:t/>
            </a:r>
            <a:br>
              <a:rPr lang="ru-RU" dirty="0"/>
            </a:b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363" y="1988840"/>
            <a:ext cx="8423275" cy="4369118"/>
          </a:xfrm>
        </p:spPr>
        <p:txBody>
          <a:bodyPr/>
          <a:lstStyle/>
          <a:p>
            <a:r>
              <a:rPr lang="ru-RU" sz="2000" dirty="0" err="1"/>
              <a:t>Макроикономическата</a:t>
            </a:r>
            <a:r>
              <a:rPr lang="ru-RU" sz="2000" dirty="0"/>
              <a:t> среда </a:t>
            </a:r>
            <a:endParaRPr lang="ru-RU" sz="2000" dirty="0" smtClean="0"/>
          </a:p>
          <a:p>
            <a:r>
              <a:rPr lang="ru-RU" sz="2000" dirty="0" smtClean="0"/>
              <a:t>Сравнителен </a:t>
            </a:r>
            <a:r>
              <a:rPr lang="ru-RU" sz="2000" dirty="0"/>
              <a:t>анализ </a:t>
            </a:r>
            <a:r>
              <a:rPr lang="ru-RU" sz="2000" dirty="0" smtClean="0"/>
              <a:t>на </a:t>
            </a:r>
            <a:r>
              <a:rPr lang="ru-RU" sz="2000" dirty="0" err="1" smtClean="0"/>
              <a:t>аграрния</a:t>
            </a:r>
            <a:r>
              <a:rPr lang="ru-RU" sz="2000" dirty="0" smtClean="0"/>
              <a:t> сектор в </a:t>
            </a:r>
            <a:r>
              <a:rPr lang="ru-RU" sz="2000" dirty="0" err="1"/>
              <a:t>България</a:t>
            </a:r>
            <a:r>
              <a:rPr lang="ru-RU" sz="2000" dirty="0"/>
              <a:t>, </a:t>
            </a:r>
            <a:r>
              <a:rPr lang="ru-RU" sz="2000" dirty="0" err="1"/>
              <a:t>Гърция</a:t>
            </a:r>
            <a:r>
              <a:rPr lang="ru-RU" sz="2000" dirty="0"/>
              <a:t>, </a:t>
            </a:r>
            <a:r>
              <a:rPr lang="ru-RU" sz="2000" dirty="0" err="1" smtClean="0"/>
              <a:t>Унгария</a:t>
            </a:r>
            <a:r>
              <a:rPr lang="ru-RU" sz="2000" dirty="0" smtClean="0"/>
              <a:t> и Франция</a:t>
            </a:r>
          </a:p>
          <a:p>
            <a:r>
              <a:rPr lang="ru-RU" sz="2000" dirty="0" smtClean="0"/>
              <a:t>Анализ </a:t>
            </a:r>
            <a:r>
              <a:rPr lang="ru-RU" sz="2000" dirty="0"/>
              <a:t>на </a:t>
            </a:r>
            <a:r>
              <a:rPr lang="ru-RU" sz="2000" dirty="0" err="1"/>
              <a:t>аграрния</a:t>
            </a:r>
            <a:r>
              <a:rPr lang="ru-RU" sz="2000" dirty="0"/>
              <a:t> </a:t>
            </a:r>
            <a:r>
              <a:rPr lang="ru-RU" sz="2000" dirty="0" smtClean="0"/>
              <a:t>сектор</a:t>
            </a:r>
          </a:p>
          <a:p>
            <a:r>
              <a:rPr lang="ru-RU" sz="2000" dirty="0"/>
              <a:t> Анализ на </a:t>
            </a:r>
            <a:r>
              <a:rPr lang="ru-RU" sz="2000" dirty="0" smtClean="0"/>
              <a:t>ХВП</a:t>
            </a:r>
          </a:p>
          <a:p>
            <a:r>
              <a:rPr lang="ru-RU" sz="2000" dirty="0"/>
              <a:t> </a:t>
            </a:r>
            <a:r>
              <a:rPr lang="ru-RU" sz="2000" dirty="0" err="1" smtClean="0"/>
              <a:t>Социално-икономическо</a:t>
            </a:r>
            <a:r>
              <a:rPr lang="ru-RU" sz="2000" dirty="0" smtClean="0"/>
              <a:t> </a:t>
            </a:r>
            <a:r>
              <a:rPr lang="ru-RU" sz="2000" dirty="0" err="1"/>
              <a:t>състояние</a:t>
            </a:r>
            <a:r>
              <a:rPr lang="ru-RU" sz="2000" dirty="0"/>
              <a:t> на </a:t>
            </a:r>
            <a:r>
              <a:rPr lang="ru-RU" sz="2000" dirty="0" err="1"/>
              <a:t>селските</a:t>
            </a:r>
            <a:r>
              <a:rPr lang="ru-RU" sz="2000" dirty="0"/>
              <a:t> </a:t>
            </a:r>
            <a:r>
              <a:rPr lang="ru-RU" sz="2000" dirty="0" err="1" smtClean="0"/>
              <a:t>райони</a:t>
            </a:r>
            <a:endParaRPr lang="ru-RU" sz="2000" dirty="0" smtClean="0"/>
          </a:p>
          <a:p>
            <a:r>
              <a:rPr lang="ru-RU" sz="2000" dirty="0" err="1" smtClean="0"/>
              <a:t>Фактори</a:t>
            </a:r>
            <a:r>
              <a:rPr lang="ru-RU" sz="2000" dirty="0" smtClean="0"/>
              <a:t> </a:t>
            </a:r>
            <a:r>
              <a:rPr lang="ru-RU" sz="2000" dirty="0"/>
              <a:t>за развитие на </a:t>
            </a:r>
            <a:r>
              <a:rPr lang="ru-RU" sz="2000" dirty="0" err="1"/>
              <a:t>селските</a:t>
            </a:r>
            <a:r>
              <a:rPr lang="ru-RU" sz="2000" dirty="0"/>
              <a:t> </a:t>
            </a:r>
            <a:r>
              <a:rPr lang="ru-RU" sz="2000" dirty="0" err="1"/>
              <a:t>райони</a:t>
            </a:r>
            <a:r>
              <a:rPr lang="ru-RU" sz="2000" dirty="0"/>
              <a:t> и </a:t>
            </a:r>
            <a:r>
              <a:rPr lang="ru-RU" sz="2000" dirty="0" err="1" smtClean="0"/>
              <a:t>типологизация</a:t>
            </a:r>
            <a:r>
              <a:rPr lang="ru-RU" sz="2000" dirty="0" smtClean="0"/>
              <a:t> </a:t>
            </a:r>
            <a:r>
              <a:rPr lang="ru-RU" sz="2000" dirty="0"/>
              <a:t>на </a:t>
            </a:r>
            <a:r>
              <a:rPr lang="ru-RU" sz="2000" dirty="0" err="1"/>
              <a:t>селските</a:t>
            </a:r>
            <a:r>
              <a:rPr lang="ru-RU" sz="2000" dirty="0"/>
              <a:t> </a:t>
            </a:r>
            <a:r>
              <a:rPr lang="ru-RU" sz="2000" dirty="0" err="1" smtClean="0"/>
              <a:t>общини</a:t>
            </a:r>
            <a:endParaRPr lang="ru-RU" sz="2000" dirty="0" smtClean="0"/>
          </a:p>
          <a:p>
            <a:r>
              <a:rPr lang="ru-RU" sz="2000" dirty="0" smtClean="0"/>
              <a:t>SWOT анализ</a:t>
            </a:r>
          </a:p>
          <a:p>
            <a:r>
              <a:rPr lang="ru-RU" sz="2000" dirty="0" smtClean="0"/>
              <a:t>Сценарии </a:t>
            </a:r>
            <a:r>
              <a:rPr lang="ru-RU" sz="2000" dirty="0"/>
              <a:t>за </a:t>
            </a:r>
            <a:r>
              <a:rPr lang="ru-RU" sz="2000" dirty="0" err="1"/>
              <a:t>дефиниране</a:t>
            </a:r>
            <a:r>
              <a:rPr lang="ru-RU" sz="2000" dirty="0"/>
              <a:t> на </a:t>
            </a:r>
            <a:r>
              <a:rPr lang="ru-RU" sz="2000" dirty="0" err="1"/>
              <a:t>селски</a:t>
            </a:r>
            <a:r>
              <a:rPr lang="ru-RU" sz="2000" dirty="0"/>
              <a:t> </a:t>
            </a:r>
            <a:r>
              <a:rPr lang="ru-RU" sz="2000" dirty="0" err="1"/>
              <a:t>райони</a:t>
            </a:r>
            <a:r>
              <a:rPr lang="ru-RU" sz="2000" dirty="0"/>
              <a:t> за целите на </a:t>
            </a:r>
            <a:r>
              <a:rPr lang="ru-RU" sz="2000" dirty="0" err="1"/>
              <a:t>политиката</a:t>
            </a:r>
            <a:r>
              <a:rPr lang="ru-RU" sz="2000" dirty="0"/>
              <a:t> за развитие на </a:t>
            </a:r>
            <a:r>
              <a:rPr lang="ru-RU" sz="2000" dirty="0" err="1"/>
              <a:t>селските</a:t>
            </a:r>
            <a:r>
              <a:rPr lang="ru-RU" sz="2000" dirty="0"/>
              <a:t> </a:t>
            </a:r>
            <a:r>
              <a:rPr lang="ru-RU" sz="2000" dirty="0" err="1"/>
              <a:t>райони</a:t>
            </a:r>
            <a:r>
              <a:rPr lang="ru-RU" sz="2000" dirty="0"/>
              <a:t> в </a:t>
            </a:r>
            <a:r>
              <a:rPr lang="ru-RU" sz="2000" dirty="0" err="1"/>
              <a:t>България</a:t>
            </a:r>
            <a:r>
              <a:rPr lang="ru-RU" sz="2000" dirty="0"/>
              <a:t> за периода 2014 </a:t>
            </a:r>
            <a:r>
              <a:rPr lang="ru-RU" sz="2000" dirty="0" smtClean="0"/>
              <a:t>– 2020 и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анализ на </a:t>
            </a:r>
            <a:r>
              <a:rPr lang="ru-RU" sz="2000" dirty="0" err="1" smtClean="0"/>
              <a:t>дефиницията</a:t>
            </a:r>
            <a:r>
              <a:rPr lang="ru-RU" sz="2000" dirty="0" smtClean="0"/>
              <a:t> за </a:t>
            </a:r>
            <a:r>
              <a:rPr lang="ru-RU" sz="2000" dirty="0" err="1" smtClean="0"/>
              <a:t>селски</a:t>
            </a:r>
            <a:r>
              <a:rPr lang="ru-RU" sz="2000" dirty="0" smtClean="0"/>
              <a:t>  район</a:t>
            </a:r>
            <a:endParaRPr lang="ru-RU" sz="20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1275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0" y="1340768"/>
            <a:ext cx="9143999" cy="4248472"/>
          </a:xfrm>
          <a:solidFill>
            <a:srgbClr val="4F2D7F"/>
          </a:solidFill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FF99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4000" b="1" dirty="0" smtClean="0">
                <a:solidFill>
                  <a:srgbClr val="FF99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/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ru-RU" sz="4000" b="1" dirty="0" err="1" smtClean="0">
                <a:solidFill>
                  <a:schemeClr val="bg1"/>
                </a:solidFill>
              </a:rPr>
              <a:t>Макроикономическа</a:t>
            </a:r>
            <a:r>
              <a:rPr lang="ru-RU" sz="4000" b="1" dirty="0" smtClean="0">
                <a:solidFill>
                  <a:schemeClr val="bg1"/>
                </a:solidFill>
              </a:rPr>
              <a:t> среда</a:t>
            </a:r>
            <a:r>
              <a:rPr lang="en-US" sz="4000" b="1" dirty="0" smtClean="0">
                <a:solidFill>
                  <a:schemeClr val="bg1"/>
                </a:solidFill>
              </a:rPr>
              <a:t/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31</a:t>
            </a:r>
            <a:r>
              <a:rPr lang="bg-BG" sz="3600" b="1" dirty="0" smtClean="0">
                <a:solidFill>
                  <a:schemeClr val="bg1"/>
                </a:solidFill>
              </a:rPr>
              <a:t>.01.</a:t>
            </a:r>
            <a:r>
              <a:rPr lang="en-US" sz="3600" b="1" dirty="0" smtClean="0">
                <a:solidFill>
                  <a:schemeClr val="bg1"/>
                </a:solidFill>
              </a:rPr>
              <a:t>2013</a:t>
            </a:r>
            <a:r>
              <a:rPr lang="bg-BG" sz="3600" b="1" dirty="0" smtClean="0">
                <a:solidFill>
                  <a:schemeClr val="bg1"/>
                </a:solidFill>
              </a:rPr>
              <a:t> г.</a:t>
            </a:r>
            <a:r>
              <a:rPr lang="bg-BG" sz="3600" b="1" dirty="0" smtClean="0">
                <a:solidFill>
                  <a:schemeClr val="bg1"/>
                </a:solidFill>
              </a:rPr>
              <a:t/>
            </a:r>
            <a:br>
              <a:rPr lang="bg-BG" sz="3600" b="1" dirty="0" smtClean="0">
                <a:solidFill>
                  <a:schemeClr val="bg1"/>
                </a:solidFill>
              </a:rPr>
            </a:br>
            <a:r>
              <a:rPr lang="bg-BG" sz="4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bg-BG" sz="4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endParaRPr lang="bg-BG" sz="4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4956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bg1"/>
                </a:solidFill>
              </a:rPr>
              <a:t>Съдържание</a:t>
            </a:r>
            <a:endParaRPr lang="bg-BG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Брутен вътрешен продукт</a:t>
            </a:r>
          </a:p>
          <a:p>
            <a:r>
              <a:rPr lang="bg-BG" dirty="0" smtClean="0"/>
              <a:t>Инфлация</a:t>
            </a:r>
            <a:endParaRPr lang="en-US" dirty="0" smtClean="0"/>
          </a:p>
          <a:p>
            <a:r>
              <a:rPr lang="bg-BG" dirty="0" smtClean="0"/>
              <a:t>Заетост и безработица</a:t>
            </a:r>
            <a:endParaRPr lang="en-US" dirty="0" smtClean="0"/>
          </a:p>
          <a:p>
            <a:r>
              <a:rPr lang="bg-BG" dirty="0" smtClean="0"/>
              <a:t>Външен сектор</a:t>
            </a:r>
          </a:p>
        </p:txBody>
      </p:sp>
    </p:spTree>
    <p:extLst>
      <p:ext uri="{BB962C8B-B14F-4D97-AF65-F5344CB8AC3E}">
        <p14:creationId xmlns:p14="http://schemas.microsoft.com/office/powerpoint/2010/main" val="82614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bg1"/>
                </a:solidFill>
              </a:rPr>
              <a:t>Брутен вътрешен продукт</a:t>
            </a:r>
            <a:endParaRPr lang="bg-BG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Растеж</a:t>
            </a:r>
            <a:r>
              <a:rPr lang="ru-RU" dirty="0"/>
              <a:t> на БВП в </a:t>
            </a:r>
            <a:r>
              <a:rPr lang="ru-RU" dirty="0" err="1"/>
              <a:t>реално</a:t>
            </a:r>
            <a:r>
              <a:rPr lang="ru-RU" dirty="0"/>
              <a:t> </a:t>
            </a:r>
            <a:r>
              <a:rPr lang="ru-RU" dirty="0" err="1"/>
              <a:t>изражение</a:t>
            </a:r>
            <a:r>
              <a:rPr lang="ru-RU" dirty="0"/>
              <a:t> (%)</a:t>
            </a:r>
            <a:endParaRPr lang="bg-BG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673114"/>
            <a:ext cx="5256584" cy="33837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661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0099FF"/>
      </a:lt2>
      <a:accent1>
        <a:srgbClr val="FFFFFF"/>
      </a:accent1>
      <a:accent2>
        <a:srgbClr val="FFFF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4F2D7F"/>
    </a:lt1>
    <a:dk2>
      <a:srgbClr val="FFFFFF"/>
    </a:dk2>
    <a:lt2>
      <a:srgbClr val="0099FF"/>
    </a:lt2>
    <a:accent1>
      <a:srgbClr val="FFFFFF"/>
    </a:accent1>
    <a:accent2>
      <a:srgbClr val="000000"/>
    </a:accent2>
    <a:accent3>
      <a:srgbClr val="FFFFFF"/>
    </a:accent3>
    <a:accent4>
      <a:srgbClr val="000000"/>
    </a:accent4>
    <a:accent5>
      <a:srgbClr val="FFFFFF"/>
    </a:accent5>
    <a:accent6>
      <a:srgbClr val="E7E7E7"/>
    </a:accent6>
    <a:hlink>
      <a:srgbClr val="00000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5671</TotalTime>
  <Words>445</Words>
  <Application>Microsoft Office PowerPoint</Application>
  <PresentationFormat>On-screen Show (4:3)</PresentationFormat>
  <Paragraphs>69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</vt:lpstr>
      <vt:lpstr>  Обща рамка на социално-икономическия анализ  31.01.2013 г.  </vt:lpstr>
      <vt:lpstr>Съдържание</vt:lpstr>
      <vt:lpstr>Тематичен обхват на социално-икономическия анализ </vt:lpstr>
      <vt:lpstr>Използвани данни и проведени проучвания </vt:lpstr>
      <vt:lpstr>Основни методи за анализ </vt:lpstr>
      <vt:lpstr>Основни резултати, които ще бъдат представени </vt:lpstr>
      <vt:lpstr>  Макроикономическа среда  31.01.2013 г.  </vt:lpstr>
      <vt:lpstr>Съдържание</vt:lpstr>
      <vt:lpstr>Брутен вътрешен продукт</vt:lpstr>
      <vt:lpstr>БВП (2) Дял в БДС и реален темп на нарастване на добавената стойност в селско и горско стопанство, лов и риболов </vt:lpstr>
      <vt:lpstr>БВП (3) Структура на дохода в селско, горско и рибно стопанство </vt:lpstr>
      <vt:lpstr>Инфлация</vt:lpstr>
      <vt:lpstr>Инфлация (2)</vt:lpstr>
      <vt:lpstr>Заетост и безработица</vt:lpstr>
      <vt:lpstr>Заетост и безработица (2)</vt:lpstr>
      <vt:lpstr>Външен сектор</vt:lpstr>
      <vt:lpstr>Външен сектор (2)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Sector on the Balkans</dc:title>
  <dc:creator>ddimitrov</dc:creator>
  <cp:lastModifiedBy>Ralitsa</cp:lastModifiedBy>
  <cp:revision>1855</cp:revision>
  <cp:lastPrinted>2011-07-26T08:14:28Z</cp:lastPrinted>
  <dcterms:created xsi:type="dcterms:W3CDTF">2009-10-01T07:17:14Z</dcterms:created>
  <dcterms:modified xsi:type="dcterms:W3CDTF">2013-01-31T04:28:04Z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T Templates Version">
    <vt:lpwstr>1.0</vt:lpwstr>
  </property>
</Properties>
</file>